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5143500" cy="9144000"/>
  <p:embeddedFontLst>
    <p:embeddedFont>
      <p:font typeface="Robo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hFPGXpNeH5hWh5GXFrXepLpcMg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2BA73F-92DA-4E87-A929-F4F03513C277}">
  <a:tblStyle styleId="{652BA73F-92DA-4E87-A929-F4F03513C27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B12E178-46D3-4F5A-A511-625AA1F8820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 name="Google Shape;1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 name="Google Shape;1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c63e31cf0f_1_3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3c63e31cf0f_1_3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3c63e31cf0f_1_3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b="1" lang="en-US" sz="1100">
                <a:solidFill>
                  <a:srgbClr val="1A1A1A"/>
                </a:solidFill>
                <a:latin typeface="Arial"/>
                <a:ea typeface="Arial"/>
                <a:cs typeface="Arial"/>
                <a:sym typeface="Arial"/>
              </a:rPr>
              <a:t>Key Question</a:t>
            </a:r>
            <a:r>
              <a:rPr lang="en-US" sz="1100"/>
              <a:t>: </a:t>
            </a:r>
            <a:r>
              <a:rPr i="1" lang="en-US">
                <a:solidFill>
                  <a:srgbClr val="1A1A1A"/>
                </a:solidFill>
                <a:latin typeface="Arial"/>
                <a:ea typeface="Arial"/>
                <a:cs typeface="Arial"/>
                <a:sym typeface="Arial"/>
              </a:rPr>
              <a:t>"Can Protego create durable customer relationships and better unit economics?"</a:t>
            </a:r>
            <a:endParaRPr/>
          </a:p>
          <a:p>
            <a:pPr indent="0" lvl="0" marL="0" rtl="0" algn="l">
              <a:spcBef>
                <a:spcPts val="0"/>
              </a:spcBef>
              <a:spcAft>
                <a:spcPts val="0"/>
              </a:spcAft>
              <a:buSzPts val="1100"/>
              <a:buNone/>
            </a:pPr>
            <a:r>
              <a:t/>
            </a:r>
            <a:endParaRPr sz="1100"/>
          </a:p>
        </p:txBody>
      </p:sp>
      <p:sp>
        <p:nvSpPr>
          <p:cNvPr id="204" name="Google Shape;20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c63e31cf0f_1_3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3c63e31cf0f_1_3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750">
                <a:solidFill>
                  <a:srgbClr val="1A1A1A"/>
                </a:solidFill>
                <a:latin typeface="Arial"/>
                <a:ea typeface="Arial"/>
                <a:cs typeface="Arial"/>
                <a:sym typeface="Arial"/>
              </a:rPr>
              <a:t>Technical stack audit:** - Current insurer integrations (APIs vs. manual) - Customer data capabilities (can we track cross-policy?) - Advisor tooling gaps - Readiness for lifecycle features (notifications, wallet, etc.)</a:t>
            </a:r>
            <a:endParaRPr/>
          </a:p>
        </p:txBody>
      </p:sp>
      <p:sp>
        <p:nvSpPr>
          <p:cNvPr id="239" name="Google Shape;239;g3c63e31cf0f_1_3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c63e31cf0f_1_5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3c63e31cf0f_1_5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g3c63e31cf0f_1_5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c63e31cf0f_1_6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3c63e31cf0f_1_6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3c63e31cf0f_1_6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c63e31cf0f_1_7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g3c63e31cf0f_1_7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g3c63e31cf0f_1_7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g3c68974144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 name="Google Shape;29;g3c68974144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 name="Google Shape;30;g3c68974144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c63e31cf0f_1_7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g3c63e31cf0f_1_7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g3c63e31cf0f_1_7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c63e31cf0f_1_7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g3c63e31cf0f_1_7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g3c63e31cf0f_1_7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c63e31cf0f_1_8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c63e31cf0f_1_8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g3c63e31cf0f_1_8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c63e31cf0f_1_7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3c63e31cf0f_1_7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g3c63e31cf0f_1_7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c63e31cf0f_1_8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3c63e31cf0f_1_8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g3c63e31cf0f_1_8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c63e31cf0f_1_8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3c63e31cf0f_1_8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g3c63e31cf0f_1_8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3c63e31cf0f_1_8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 name="Google Shape;40;g3c63e31cf0f_1_8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 name="Google Shape;41;g3c63e31cf0f_1_8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c63e31cf0f_1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g3c63e31cf0f_1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chemeClr val="dk1"/>
              </a:buClr>
              <a:buSzPts val="1200"/>
              <a:buFont typeface="Roboto"/>
              <a:buChar char="●"/>
            </a:pPr>
            <a:r>
              <a:rPr lang="en-US">
                <a:latin typeface="Roboto"/>
                <a:ea typeface="Roboto"/>
                <a:cs typeface="Roboto"/>
                <a:sym typeface="Roboto"/>
              </a:rPr>
              <a:t>Aggregators optimise for fast, low‑friction quote forms and price comparison, not deep needs discovery.</a:t>
            </a:r>
            <a:endParaRPr>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a:latin typeface="Roboto"/>
                <a:ea typeface="Roboto"/>
                <a:cs typeface="Roboto"/>
                <a:sym typeface="Roboto"/>
              </a:rPr>
              <a:t>Result: customers often choose “cheapest” rather than “most appropriate,” leading to under‑insurance or nasty surprises at claim time.</a:t>
            </a:r>
            <a:endParaRPr>
              <a:latin typeface="Roboto"/>
              <a:ea typeface="Roboto"/>
              <a:cs typeface="Roboto"/>
              <a:sym typeface="Roboto"/>
            </a:endParaRPr>
          </a:p>
          <a:p>
            <a:pPr indent="0" lvl="0" marL="0" rtl="0" algn="l">
              <a:lnSpc>
                <a:spcPct val="115000"/>
              </a:lnSpc>
              <a:spcBef>
                <a:spcPts val="0"/>
              </a:spcBef>
              <a:spcAft>
                <a:spcPts val="0"/>
              </a:spcAft>
              <a:buNone/>
            </a:pPr>
            <a:r>
              <a:rPr lang="en-US">
                <a:latin typeface="Roboto"/>
                <a:ea typeface="Roboto"/>
                <a:cs typeface="Roboto"/>
                <a:sym typeface="Roboto"/>
              </a:rPr>
              <a:t>—---</a:t>
            </a:r>
            <a:endParaRPr>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a:latin typeface="Roboto"/>
                <a:ea typeface="Roboto"/>
                <a:cs typeface="Roboto"/>
                <a:sym typeface="Roboto"/>
              </a:rPr>
              <a:t>Users see many aggregators as “deal‑finders,” not as trusted advisors.</a:t>
            </a:r>
            <a:endParaRPr>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a:latin typeface="Roboto"/>
                <a:ea typeface="Roboto"/>
                <a:cs typeface="Roboto"/>
                <a:sym typeface="Roboto"/>
              </a:rPr>
              <a:t>There is little ongoing relationship once the policy is bought; the aggregator is forgotten until renewal.</a:t>
            </a:r>
            <a:endParaRPr>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a:latin typeface="Roboto"/>
                <a:ea typeface="Roboto"/>
                <a:cs typeface="Roboto"/>
                <a:sym typeface="Roboto"/>
              </a:rPr>
              <a:t>That makes it hard to build repeat usage, cross‑sell, or meaningful brand equity.</a:t>
            </a:r>
            <a:endParaRPr>
              <a:latin typeface="Roboto"/>
              <a:ea typeface="Roboto"/>
              <a:cs typeface="Roboto"/>
              <a:sym typeface="Roboto"/>
            </a:endParaRPr>
          </a:p>
          <a:p>
            <a:pPr indent="0" lvl="0" marL="0" rtl="0" algn="l">
              <a:lnSpc>
                <a:spcPct val="115000"/>
              </a:lnSpc>
              <a:spcBef>
                <a:spcPts val="0"/>
              </a:spcBef>
              <a:spcAft>
                <a:spcPts val="0"/>
              </a:spcAft>
              <a:buNone/>
            </a:pPr>
            <a:r>
              <a:rPr lang="en-US">
                <a:latin typeface="Roboto"/>
                <a:ea typeface="Roboto"/>
                <a:cs typeface="Roboto"/>
                <a:sym typeface="Roboto"/>
              </a:rPr>
              <a:t>—--------</a:t>
            </a:r>
            <a:endParaRPr>
              <a:latin typeface="Roboto"/>
              <a:ea typeface="Roboto"/>
              <a:cs typeface="Roboto"/>
              <a:sym typeface="Roboto"/>
            </a:endParaRPr>
          </a:p>
          <a:p>
            <a:pPr indent="0" lvl="0" marL="0" rtl="0" algn="l">
              <a:lnSpc>
                <a:spcPct val="115000"/>
              </a:lnSpc>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p>
        </p:txBody>
      </p:sp>
      <p:sp>
        <p:nvSpPr>
          <p:cNvPr id="67" name="Google Shape;67;g3c63e31cf0f_1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c68974144c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9" name="Google Shape;79;g3c68974144c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g3c68974144c_0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c68974144c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g3c68974144c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In other markets, some insurance players have shifted from pure aggregation to lifecycle ownership:</a:t>
            </a:r>
            <a:endParaRPr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b="1" lang="en-US" sz="1100">
                <a:latin typeface="Arial"/>
                <a:ea typeface="Arial"/>
                <a:cs typeface="Arial"/>
                <a:sym typeface="Arial"/>
              </a:rPr>
              <a:t>Lemonade</a:t>
            </a:r>
            <a:r>
              <a:rPr lang="en-US" sz="1100">
                <a:latin typeface="Arial"/>
                <a:ea typeface="Arial"/>
                <a:cs typeface="Arial"/>
                <a:sym typeface="Arial"/>
              </a:rPr>
              <a:t> invested heavily in claims experience and mobile-first UX</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PolicyGenius</a:t>
            </a:r>
            <a:r>
              <a:rPr lang="en-US" sz="1100">
                <a:latin typeface="Arial"/>
                <a:ea typeface="Arial"/>
                <a:cs typeface="Arial"/>
                <a:sym typeface="Arial"/>
              </a:rPr>
              <a:t> (US) moved from price comparison to needs-based guidance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Clark</a:t>
            </a:r>
            <a:r>
              <a:rPr lang="en-US" sz="1100">
                <a:latin typeface="Arial"/>
                <a:ea typeface="Arial"/>
                <a:cs typeface="Arial"/>
                <a:sym typeface="Arial"/>
              </a:rPr>
              <a:t> (Germany) built a coverage management hub</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These suggest the model is viable where execution is strong, though each market differs. </a:t>
            </a:r>
            <a:r>
              <a:rPr b="1" lang="en-US" sz="1100">
                <a:latin typeface="Arial"/>
                <a:ea typeface="Arial"/>
                <a:cs typeface="Arial"/>
                <a:sym typeface="Arial"/>
              </a:rPr>
              <a:t>Discovery will tell us if UAE customers want this.</a:t>
            </a:r>
            <a:r>
              <a:rPr lang="en-US" sz="1100">
                <a:latin typeface="Arial"/>
                <a:ea typeface="Arial"/>
                <a:cs typeface="Arial"/>
                <a:sym typeface="Arial"/>
              </a:rPr>
              <a:t>"</a:t>
            </a:r>
            <a:endParaRPr sz="1100">
              <a:latin typeface="Arial"/>
              <a:ea typeface="Arial"/>
              <a:cs typeface="Arial"/>
              <a:sym typeface="Arial"/>
            </a:endParaRPr>
          </a:p>
          <a:p>
            <a:pPr indent="0" lvl="0" marL="0" rtl="0" algn="l">
              <a:spcBef>
                <a:spcPts val="1200"/>
              </a:spcBef>
              <a:spcAft>
                <a:spcPts val="0"/>
              </a:spcAft>
              <a:buClr>
                <a:schemeClr val="dk1"/>
              </a:buClr>
              <a:buFont typeface="Arial"/>
              <a:buNone/>
            </a:pPr>
            <a:r>
              <a:t/>
            </a:r>
            <a:endParaRPr/>
          </a:p>
          <a:p>
            <a:pPr indent="0" lvl="0" marL="0" rtl="0" algn="l">
              <a:spcBef>
                <a:spcPts val="0"/>
              </a:spcBef>
              <a:spcAft>
                <a:spcPts val="0"/>
              </a:spcAft>
              <a:buNone/>
            </a:pPr>
            <a:r>
              <a:t/>
            </a:r>
            <a:endParaRPr/>
          </a:p>
        </p:txBody>
      </p:sp>
      <p:sp>
        <p:nvSpPr>
          <p:cNvPr id="89" name="Google Shape;89;g3c68974144c_0_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c63e31cf0f_1_5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g3c63e31cf0f_1_5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g3c63e31cf0f_1_5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300">
                <a:latin typeface="Arial"/>
                <a:ea typeface="Arial"/>
                <a:cs typeface="Arial"/>
                <a:sym typeface="Arial"/>
              </a:rPr>
              <a:t>This shifts Protego from a session‑based aggregator to a trusted lifecycle partner.</a:t>
            </a:r>
            <a:endParaRPr b="1" sz="1300">
              <a:latin typeface="Arial"/>
              <a:ea typeface="Arial"/>
              <a:cs typeface="Arial"/>
              <a:sym typeface="Arial"/>
            </a:endParaRPr>
          </a:p>
          <a:p>
            <a:pPr indent="0" lvl="0" marL="0" rtl="0" algn="l">
              <a:spcBef>
                <a:spcPts val="1200"/>
              </a:spcBef>
              <a:spcAft>
                <a:spcPts val="0"/>
              </a:spcAft>
              <a:buNone/>
            </a:pPr>
            <a: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c68974144c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3c68974144c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g3c68974144c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TEGO_YELLOW">
  <p:cSld name="PROTEGO_YELLOW">
    <p:bg>
      <p:bgPr>
        <a:solidFill>
          <a:srgbClr val="FFD500"/>
        </a:solidFill>
      </p:bgPr>
    </p:bg>
    <p:spTree>
      <p:nvGrpSpPr>
        <p:cNvPr id="10"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TEGO_CREAM">
  <p:cSld name="PROTEGO_CREAM">
    <p:bg>
      <p:bgPr>
        <a:solidFill>
          <a:srgbClr val="FFF8DC"/>
        </a:solidFill>
      </p:bgPr>
    </p:bg>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TEGO_TEAL">
  <p:cSld name="PROTEGO_TEAL">
    <p:bg>
      <p:bgPr>
        <a:solidFill>
          <a:srgbClr val="006B5A"/>
        </a:solidFill>
      </p:bgPr>
    </p:bg>
    <p:spTree>
      <p:nvGrpSpPr>
        <p:cNvPr id="12" name="Shape 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TEGO_WHITE">
  <p:cSld name="PROTEGO_WHITE">
    <p:bg>
      <p:bgPr>
        <a:solidFill>
          <a:srgbClr val="FFFFFF"/>
        </a:solidFill>
      </p:bgPr>
    </p:bg>
    <p:spTree>
      <p:nvGrpSpPr>
        <p:cNvPr id="13" name="Shape 1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4" name="Shape 1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insuranceblog.accenture.com/pov/coming-to-terms-with-insurance-aggregators-pov.pdf" TargetMode="External"/><Relationship Id="rId4" Type="http://schemas.openxmlformats.org/officeDocument/2006/relationships/hyperlink" Target="https://www.mordorintelligence.com/industry-reports/middle-east-and-africa-insurtech-market" TargetMode="External"/><Relationship Id="rId5" Type="http://schemas.openxmlformats.org/officeDocument/2006/relationships/hyperlink" Target="https://www.wamda.com/2023/07/does-level-innovation-lie-menas-insurtech-sector" TargetMode="External"/><Relationship Id="rId6" Type="http://schemas.openxmlformats.org/officeDocument/2006/relationships/hyperlink" Target="https://insuranceblog.accenture.com/pov/coming-to-terms-with-insurance-aggregators-pov.pdf" TargetMode="External"/><Relationship Id="rId7" Type="http://schemas.openxmlformats.org/officeDocument/2006/relationships/hyperlink" Target="https://www.xceedance.com/the-future-of-insurance-aggregators-challenges-architecture-and-the-rise-of-ai/"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altexsoft.com/blog/insurance-retailing/" TargetMode="External"/><Relationship Id="rId4" Type="http://schemas.openxmlformats.org/officeDocument/2006/relationships/hyperlink" Target="https://www.wamda.com/2023/07/does-level-innovation-lie-menas-insurtech-sector" TargetMode="External"/><Relationship Id="rId5" Type="http://schemas.openxmlformats.org/officeDocument/2006/relationships/hyperlink" Target="https://www.mordorintelligence.com/industry-reports/middle-east-and-africa-insurtech-marke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linkedin.com/pulse/future-insurtech-mena-region-opportunities-challenges-hasoumian-boaje" TargetMode="External"/><Relationship Id="rId4" Type="http://schemas.openxmlformats.org/officeDocument/2006/relationships/hyperlink" Target="https://www.researchandmarkets.com/report/middle-east-insurance-aggregator-market" TargetMode="External"/><Relationship Id="rId5" Type="http://schemas.openxmlformats.org/officeDocument/2006/relationships/hyperlink" Target="https://www.kenresearch.com/industry-reports/uae-online-insurance-industr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linkedin.com/pulse/future-insurtech-mena-region-opportunities-challenges-hasoumian-boaje" TargetMode="External"/><Relationship Id="rId4" Type="http://schemas.openxmlformats.org/officeDocument/2006/relationships/hyperlink" Target="https://www.researchandmarkets.com/report/middle-east-insurance-aggregator-mark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 name="Shape 19"/>
        <p:cNvGrpSpPr/>
        <p:nvPr/>
      </p:nvGrpSpPr>
      <p:grpSpPr>
        <a:xfrm>
          <a:off x="0" y="0"/>
          <a:ext cx="0" cy="0"/>
          <a:chOff x="0" y="0"/>
          <a:chExt cx="0" cy="0"/>
        </a:xfrm>
      </p:grpSpPr>
      <p:sp>
        <p:nvSpPr>
          <p:cNvPr id="20" name="Google Shape;20;p1"/>
          <p:cNvSpPr/>
          <p:nvPr/>
        </p:nvSpPr>
        <p:spPr>
          <a:xfrm>
            <a:off x="457200" y="1314793"/>
            <a:ext cx="6400800" cy="14631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4800"/>
              <a:buFont typeface="Arial"/>
              <a:buNone/>
            </a:pPr>
            <a:r>
              <a:rPr b="1" i="0" lang="en-US" sz="4300" u="none" cap="none" strike="noStrike">
                <a:solidFill>
                  <a:srgbClr val="1A1A1A"/>
                </a:solidFill>
                <a:latin typeface="Arial"/>
                <a:ea typeface="Arial"/>
                <a:cs typeface="Arial"/>
                <a:sym typeface="Arial"/>
              </a:rPr>
              <a:t>Product Vision</a:t>
            </a:r>
            <a:endParaRPr b="0" i="0" sz="43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1A1A1A"/>
              </a:buClr>
              <a:buSzPts val="4800"/>
              <a:buFont typeface="Arial"/>
              <a:buNone/>
            </a:pPr>
            <a:r>
              <a:rPr b="1" i="0" lang="en-US" sz="4300" u="none" cap="none" strike="noStrike">
                <a:solidFill>
                  <a:srgbClr val="006B5A"/>
                </a:solidFill>
                <a:latin typeface="Arial"/>
                <a:ea typeface="Arial"/>
                <a:cs typeface="Arial"/>
                <a:sym typeface="Arial"/>
              </a:rPr>
              <a:t>&amp; Strategic Roadmap</a:t>
            </a:r>
            <a:endParaRPr b="0" i="0" sz="4300" u="none" cap="none" strike="noStrike">
              <a:solidFill>
                <a:srgbClr val="006B5A"/>
              </a:solidFill>
              <a:latin typeface="Calibri"/>
              <a:ea typeface="Calibri"/>
              <a:cs typeface="Calibri"/>
              <a:sym typeface="Calibri"/>
            </a:endParaRPr>
          </a:p>
        </p:txBody>
      </p:sp>
      <p:sp>
        <p:nvSpPr>
          <p:cNvPr id="21" name="Google Shape;21;p1"/>
          <p:cNvSpPr/>
          <p:nvPr/>
        </p:nvSpPr>
        <p:spPr>
          <a:xfrm>
            <a:off x="457200" y="3516822"/>
            <a:ext cx="5486400" cy="548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rPr>
              <a:t>Objective</a:t>
            </a:r>
            <a:br>
              <a:rPr b="1" lang="en-US" sz="1100">
                <a:solidFill>
                  <a:schemeClr val="dk1"/>
                </a:solidFill>
              </a:rPr>
            </a:br>
            <a:r>
              <a:rPr lang="en-US" sz="1100">
                <a:solidFill>
                  <a:schemeClr val="dk1"/>
                </a:solidFill>
              </a:rPr>
              <a:t>Define a clear product vision for Protego’s digital business over 3 years, and outline a focused 12–18 month roadmap to realise that vision.</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rPr>
              <a:t>Framing</a:t>
            </a:r>
            <a:br>
              <a:rPr b="1" lang="en-US" sz="1100">
                <a:solidFill>
                  <a:schemeClr val="dk1"/>
                </a:solidFill>
              </a:rPr>
            </a:br>
            <a:r>
              <a:rPr lang="en-US" sz="1100">
                <a:solidFill>
                  <a:schemeClr val="dk1"/>
                </a:solidFill>
              </a:rPr>
              <a:t>This proposal is grounded in Protego’s existing brand promise, regulatory context, and RAKBank backing — not a reinvention, but a disciplined evolution.</a:t>
            </a:r>
            <a:endParaRPr sz="1100">
              <a:solidFill>
                <a:schemeClr val="dk1"/>
              </a:solidFill>
            </a:endParaRPr>
          </a:p>
          <a:p>
            <a:pPr indent="0" lvl="0" marL="0" marR="0" rtl="0" algn="l">
              <a:spcBef>
                <a:spcPts val="1200"/>
              </a:spcBef>
              <a:spcAft>
                <a:spcPts val="0"/>
              </a:spcAft>
              <a:buClr>
                <a:srgbClr val="1A1A1A"/>
              </a:buClr>
              <a:buSzPts val="1800"/>
              <a:buFont typeface="Arial"/>
              <a:buNone/>
            </a:pPr>
            <a:r>
              <a:t/>
            </a:r>
            <a:endParaRPr sz="1200">
              <a:solidFill>
                <a:srgbClr val="1A1A1A"/>
              </a:solidFill>
            </a:endParaRPr>
          </a:p>
        </p:txBody>
      </p:sp>
      <p:sp>
        <p:nvSpPr>
          <p:cNvPr id="22" name="Google Shape;22;p1"/>
          <p:cNvSpPr/>
          <p:nvPr/>
        </p:nvSpPr>
        <p:spPr>
          <a:xfrm>
            <a:off x="552850" y="2741003"/>
            <a:ext cx="914400" cy="73200"/>
          </a:xfrm>
          <a:prstGeom prst="rect">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
          <p:cNvSpPr/>
          <p:nvPr/>
        </p:nvSpPr>
        <p:spPr>
          <a:xfrm>
            <a:off x="1467250" y="2741003"/>
            <a:ext cx="457200" cy="73200"/>
          </a:xfrm>
          <a:prstGeom prst="rect">
            <a:avLst/>
          </a:prstGeom>
          <a:solidFill>
            <a:srgbClr val="E639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
          <p:cNvSpPr/>
          <p:nvPr/>
        </p:nvSpPr>
        <p:spPr>
          <a:xfrm>
            <a:off x="457200" y="4572000"/>
            <a:ext cx="2743200" cy="27432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000"/>
              <a:buFont typeface="Arial"/>
              <a:buNone/>
            </a:pPr>
            <a:r>
              <a:rPr b="0" i="0" lang="en-US" sz="1000" u="none" cap="none" strike="noStrike">
                <a:solidFill>
                  <a:srgbClr val="1A1A1A"/>
                </a:solidFill>
                <a:latin typeface="Arial"/>
                <a:ea typeface="Arial"/>
                <a:cs typeface="Arial"/>
                <a:sym typeface="Arial"/>
              </a:rPr>
              <a:t>Case Study Presentation • 2026</a:t>
            </a:r>
            <a:br>
              <a:rPr b="0" i="0" lang="en-US" sz="1000" u="none" cap="none" strike="noStrike">
                <a:solidFill>
                  <a:srgbClr val="1A1A1A"/>
                </a:solidFill>
                <a:latin typeface="Arial"/>
                <a:ea typeface="Arial"/>
                <a:cs typeface="Arial"/>
                <a:sym typeface="Arial"/>
              </a:rPr>
            </a:br>
            <a:r>
              <a:rPr b="0" i="0" lang="en-US" sz="1000" u="none" cap="none" strike="noStrike">
                <a:solidFill>
                  <a:srgbClr val="1A1A1A"/>
                </a:solidFill>
                <a:latin typeface="Arial"/>
                <a:ea typeface="Arial"/>
                <a:cs typeface="Arial"/>
                <a:sym typeface="Arial"/>
              </a:rPr>
              <a:t>Leila Sayah S</a:t>
            </a:r>
            <a:r>
              <a:rPr lang="en-US" sz="1000">
                <a:solidFill>
                  <a:srgbClr val="1A1A1A"/>
                </a:solidFill>
              </a:rPr>
              <a:t>parks</a:t>
            </a:r>
            <a:endParaRPr b="0" i="0" sz="1000" u="none" cap="none" strike="noStrike">
              <a:solidFill>
                <a:schemeClr val="dk1"/>
              </a:solidFill>
              <a:latin typeface="Calibri"/>
              <a:ea typeface="Calibri"/>
              <a:cs typeface="Calibri"/>
              <a:sym typeface="Calibri"/>
            </a:endParaRPr>
          </a:p>
        </p:txBody>
      </p:sp>
      <p:pic>
        <p:nvPicPr>
          <p:cNvPr id="25" name="Google Shape;25;p1" title="ChatGPT Image Feb 6, 2026, 10_45_01 AM.png"/>
          <p:cNvPicPr preferRelativeResize="0"/>
          <p:nvPr/>
        </p:nvPicPr>
        <p:blipFill>
          <a:blip r:embed="rId3">
            <a:alphaModFix/>
          </a:blip>
          <a:stretch>
            <a:fillRect/>
          </a:stretch>
        </p:blipFill>
        <p:spPr>
          <a:xfrm>
            <a:off x="212126" y="110358"/>
            <a:ext cx="1394450" cy="929626"/>
          </a:xfrm>
          <a:prstGeom prst="rect">
            <a:avLst/>
          </a:prstGeom>
          <a:noFill/>
          <a:ln>
            <a:noFill/>
          </a:ln>
        </p:spPr>
      </p:pic>
      <p:pic>
        <p:nvPicPr>
          <p:cNvPr id="26" name="Google Shape;26;p1" title="ChatGPT Image Feb 6, 2026, 06_16_11 PM.png"/>
          <p:cNvPicPr preferRelativeResize="0"/>
          <p:nvPr/>
        </p:nvPicPr>
        <p:blipFill>
          <a:blip r:embed="rId4">
            <a:alphaModFix/>
          </a:blip>
          <a:stretch>
            <a:fillRect/>
          </a:stretch>
        </p:blipFill>
        <p:spPr>
          <a:xfrm>
            <a:off x="5852317" y="1864875"/>
            <a:ext cx="3479374" cy="231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p:nvPr/>
        </p:nvSpPr>
        <p:spPr>
          <a:xfrm>
            <a:off x="0" y="0"/>
            <a:ext cx="9144000" cy="51435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457200" y="822960"/>
            <a:ext cx="73152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3200"/>
              <a:buFont typeface="Arial"/>
              <a:buNone/>
            </a:pPr>
            <a:r>
              <a:rPr b="1" i="0" lang="en-US" sz="3200" u="none" cap="none" strike="noStrike">
                <a:solidFill>
                  <a:srgbClr val="1A1A1A"/>
                </a:solidFill>
                <a:latin typeface="Arial"/>
                <a:ea typeface="Arial"/>
                <a:cs typeface="Arial"/>
                <a:sym typeface="Arial"/>
              </a:rPr>
              <a:t>Strategic Pillars</a:t>
            </a:r>
            <a:endParaRPr b="0" i="0" sz="3200" u="none" cap="none" strike="noStrike">
              <a:solidFill>
                <a:schemeClr val="dk1"/>
              </a:solidFill>
              <a:latin typeface="Calibri"/>
              <a:ea typeface="Calibri"/>
              <a:cs typeface="Calibri"/>
              <a:sym typeface="Calibri"/>
            </a:endParaRPr>
          </a:p>
        </p:txBody>
      </p:sp>
      <p:sp>
        <p:nvSpPr>
          <p:cNvPr id="142" name="Google Shape;142;p4"/>
          <p:cNvSpPr/>
          <p:nvPr/>
        </p:nvSpPr>
        <p:spPr>
          <a:xfrm>
            <a:off x="457200" y="1325880"/>
            <a:ext cx="914400" cy="73152"/>
          </a:xfrm>
          <a:prstGeom prst="rect">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p:nvPr/>
        </p:nvSpPr>
        <p:spPr>
          <a:xfrm>
            <a:off x="1371600" y="1325880"/>
            <a:ext cx="457200" cy="73152"/>
          </a:xfrm>
          <a:prstGeom prst="rect">
            <a:avLst/>
          </a:prstGeom>
          <a:solidFill>
            <a:srgbClr val="E639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a:off x="457200" y="1567838"/>
            <a:ext cx="365700" cy="365700"/>
          </a:xfrm>
          <a:prstGeom prst="roundRect">
            <a:avLst>
              <a:gd fmla="val 16667" name="adj"/>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a:off x="457200" y="1567838"/>
            <a:ext cx="365700" cy="365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1</a:t>
            </a:r>
            <a:endParaRPr b="0" i="0" sz="1600" u="none" cap="none" strike="noStrike">
              <a:solidFill>
                <a:schemeClr val="dk1"/>
              </a:solidFill>
              <a:latin typeface="Calibri"/>
              <a:ea typeface="Calibri"/>
              <a:cs typeface="Calibri"/>
              <a:sym typeface="Calibri"/>
            </a:endParaRPr>
          </a:p>
        </p:txBody>
      </p:sp>
      <p:sp>
        <p:nvSpPr>
          <p:cNvPr id="146" name="Google Shape;146;p4"/>
          <p:cNvSpPr/>
          <p:nvPr/>
        </p:nvSpPr>
        <p:spPr>
          <a:xfrm>
            <a:off x="960120" y="1586125"/>
            <a:ext cx="6400800" cy="255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400"/>
              <a:buFont typeface="Arial"/>
              <a:buNone/>
            </a:pPr>
            <a:r>
              <a:rPr b="1" i="0" lang="en-US" sz="1400" u="none" cap="none" strike="noStrike">
                <a:solidFill>
                  <a:srgbClr val="1A1A1A"/>
                </a:solidFill>
                <a:latin typeface="Arial"/>
                <a:ea typeface="Arial"/>
                <a:cs typeface="Arial"/>
                <a:sym typeface="Arial"/>
              </a:rPr>
              <a:t>Trust as Product </a:t>
            </a:r>
            <a:r>
              <a:rPr b="1" lang="en-US">
                <a:solidFill>
                  <a:srgbClr val="1A1A1A"/>
                </a:solidFill>
              </a:rPr>
              <a:t>Outcome</a:t>
            </a:r>
            <a:endParaRPr b="0" i="0" sz="1400" u="none" cap="none" strike="noStrike">
              <a:solidFill>
                <a:schemeClr val="dk1"/>
              </a:solidFill>
              <a:latin typeface="Calibri"/>
              <a:ea typeface="Calibri"/>
              <a:cs typeface="Calibri"/>
              <a:sym typeface="Calibri"/>
            </a:endParaRPr>
          </a:p>
        </p:txBody>
      </p:sp>
      <p:sp>
        <p:nvSpPr>
          <p:cNvPr id="147" name="Google Shape;147;p4"/>
          <p:cNvSpPr/>
          <p:nvPr/>
        </p:nvSpPr>
        <p:spPr>
          <a:xfrm>
            <a:off x="960125" y="1823834"/>
            <a:ext cx="6400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100"/>
              <a:buFont typeface="Arial"/>
              <a:buNone/>
            </a:pPr>
            <a:r>
              <a:rPr lang="en-US" sz="1100">
                <a:solidFill>
                  <a:schemeClr val="dk1"/>
                </a:solidFill>
              </a:rPr>
              <a:t>Clarity, transparency, and reliability are designed into journeys — From price comparison to clear, personalized guidance on what coverage customers really need.</a:t>
            </a:r>
            <a:endParaRPr sz="1100">
              <a:solidFill>
                <a:srgbClr val="1A1A1A"/>
              </a:solidFill>
            </a:endParaRPr>
          </a:p>
        </p:txBody>
      </p:sp>
      <p:sp>
        <p:nvSpPr>
          <p:cNvPr id="148" name="Google Shape;148;p4"/>
          <p:cNvSpPr/>
          <p:nvPr/>
        </p:nvSpPr>
        <p:spPr>
          <a:xfrm>
            <a:off x="457200" y="2433066"/>
            <a:ext cx="365700" cy="365700"/>
          </a:xfrm>
          <a:prstGeom prst="roundRect">
            <a:avLst>
              <a:gd fmla="val 16667" name="adj"/>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
          <p:cNvSpPr/>
          <p:nvPr/>
        </p:nvSpPr>
        <p:spPr>
          <a:xfrm>
            <a:off x="457200" y="2433066"/>
            <a:ext cx="365700" cy="365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600"/>
              <a:buFont typeface="Arial"/>
              <a:buNone/>
            </a:pPr>
            <a:r>
              <a:rPr b="1" lang="en-US" sz="1600">
                <a:solidFill>
                  <a:srgbClr val="FFFFFF"/>
                </a:solidFill>
              </a:rPr>
              <a:t>2</a:t>
            </a:r>
            <a:endParaRPr b="0" i="0" sz="1600" u="none" cap="none" strike="noStrike">
              <a:solidFill>
                <a:schemeClr val="dk1"/>
              </a:solidFill>
              <a:latin typeface="Calibri"/>
              <a:ea typeface="Calibri"/>
              <a:cs typeface="Calibri"/>
              <a:sym typeface="Calibri"/>
            </a:endParaRPr>
          </a:p>
        </p:txBody>
      </p:sp>
      <p:sp>
        <p:nvSpPr>
          <p:cNvPr id="150" name="Google Shape;150;p4"/>
          <p:cNvSpPr/>
          <p:nvPr/>
        </p:nvSpPr>
        <p:spPr>
          <a:xfrm>
            <a:off x="960120" y="2451354"/>
            <a:ext cx="6400800" cy="255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400"/>
              <a:buFont typeface="Arial"/>
              <a:buNone/>
            </a:pPr>
            <a:r>
              <a:rPr b="1" lang="en-US">
                <a:solidFill>
                  <a:srgbClr val="1A1A1A"/>
                </a:solidFill>
              </a:rPr>
              <a:t>Lifecycle Ownership Where It Matters</a:t>
            </a:r>
            <a:endParaRPr b="0" i="0" sz="1400" u="none" cap="none" strike="noStrike">
              <a:solidFill>
                <a:schemeClr val="dk1"/>
              </a:solidFill>
              <a:latin typeface="Calibri"/>
              <a:ea typeface="Calibri"/>
              <a:cs typeface="Calibri"/>
              <a:sym typeface="Calibri"/>
            </a:endParaRPr>
          </a:p>
        </p:txBody>
      </p:sp>
      <p:sp>
        <p:nvSpPr>
          <p:cNvPr id="151" name="Google Shape;151;p4"/>
          <p:cNvSpPr/>
          <p:nvPr/>
        </p:nvSpPr>
        <p:spPr>
          <a:xfrm>
            <a:off x="960125" y="2689095"/>
            <a:ext cx="6400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100"/>
              <a:buFont typeface="Arial"/>
              <a:buNone/>
            </a:pPr>
            <a:r>
              <a:rPr lang="en-US" sz="1100">
                <a:solidFill>
                  <a:srgbClr val="1A1A1A"/>
                </a:solidFill>
              </a:rPr>
              <a:t>Focus on moments that drive confidence, retention, and economics </a:t>
            </a:r>
            <a:r>
              <a:rPr lang="en-US" sz="1100">
                <a:solidFill>
                  <a:schemeClr val="dk1"/>
                </a:solidFill>
              </a:rPr>
              <a:t>—  </a:t>
            </a:r>
            <a:r>
              <a:rPr lang="en-US" sz="1100">
                <a:solidFill>
                  <a:srgbClr val="1A1A1A"/>
                </a:solidFill>
              </a:rPr>
              <a:t>One place to see, manage, renew, and claim on all policies.</a:t>
            </a:r>
            <a:endParaRPr b="0" i="0" sz="1100" u="none" cap="none" strike="noStrike">
              <a:solidFill>
                <a:schemeClr val="dk1"/>
              </a:solidFill>
              <a:latin typeface="Calibri"/>
              <a:ea typeface="Calibri"/>
              <a:cs typeface="Calibri"/>
              <a:sym typeface="Calibri"/>
            </a:endParaRPr>
          </a:p>
        </p:txBody>
      </p:sp>
      <p:sp>
        <p:nvSpPr>
          <p:cNvPr id="152" name="Google Shape;152;p4"/>
          <p:cNvSpPr/>
          <p:nvPr/>
        </p:nvSpPr>
        <p:spPr>
          <a:xfrm>
            <a:off x="457200" y="3359715"/>
            <a:ext cx="365700" cy="365700"/>
          </a:xfrm>
          <a:prstGeom prst="roundRect">
            <a:avLst>
              <a:gd fmla="val 16667" name="adj"/>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p:nvPr/>
        </p:nvSpPr>
        <p:spPr>
          <a:xfrm>
            <a:off x="457200" y="3359715"/>
            <a:ext cx="365700" cy="365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600"/>
              <a:buFont typeface="Arial"/>
              <a:buNone/>
            </a:pPr>
            <a:r>
              <a:rPr b="1" lang="en-US" sz="1600">
                <a:solidFill>
                  <a:srgbClr val="FFFFFF"/>
                </a:solidFill>
              </a:rPr>
              <a:t>3</a:t>
            </a:r>
            <a:endParaRPr b="0" i="0" sz="1600" u="none" cap="none" strike="noStrike">
              <a:solidFill>
                <a:schemeClr val="dk1"/>
              </a:solidFill>
              <a:latin typeface="Calibri"/>
              <a:ea typeface="Calibri"/>
              <a:cs typeface="Calibri"/>
              <a:sym typeface="Calibri"/>
            </a:endParaRPr>
          </a:p>
        </p:txBody>
      </p:sp>
      <p:sp>
        <p:nvSpPr>
          <p:cNvPr id="154" name="Google Shape;154;p4"/>
          <p:cNvSpPr/>
          <p:nvPr/>
        </p:nvSpPr>
        <p:spPr>
          <a:xfrm>
            <a:off x="960120" y="3378003"/>
            <a:ext cx="6400800" cy="255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400"/>
              <a:buFont typeface="Arial"/>
              <a:buNone/>
            </a:pPr>
            <a:r>
              <a:rPr b="1" lang="en-US">
                <a:solidFill>
                  <a:srgbClr val="1A1A1A"/>
                </a:solidFill>
              </a:rPr>
              <a:t>Hybrid Model by Design</a:t>
            </a:r>
            <a:endParaRPr b="0" i="0" sz="1400" u="none" cap="none" strike="noStrike">
              <a:solidFill>
                <a:schemeClr val="dk1"/>
              </a:solidFill>
              <a:latin typeface="Calibri"/>
              <a:ea typeface="Calibri"/>
              <a:cs typeface="Calibri"/>
              <a:sym typeface="Calibri"/>
            </a:endParaRPr>
          </a:p>
        </p:txBody>
      </p:sp>
      <p:sp>
        <p:nvSpPr>
          <p:cNvPr id="155" name="Google Shape;155;p4"/>
          <p:cNvSpPr/>
          <p:nvPr/>
        </p:nvSpPr>
        <p:spPr>
          <a:xfrm>
            <a:off x="960125" y="3615753"/>
            <a:ext cx="6400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100"/>
              <a:buFont typeface="Arial"/>
              <a:buNone/>
            </a:pPr>
            <a:r>
              <a:rPr lang="en-US" sz="1100">
                <a:solidFill>
                  <a:srgbClr val="1A1A1A"/>
                </a:solidFill>
              </a:rPr>
              <a:t>Human expertise is used where judgment and empathy matter most; automation reduces friction and error where risk is low.</a:t>
            </a:r>
            <a:endParaRPr b="0" i="0" sz="1100" u="none" cap="none" strike="noStrike">
              <a:solidFill>
                <a:schemeClr val="dk1"/>
              </a:solidFill>
              <a:latin typeface="Calibri"/>
              <a:ea typeface="Calibri"/>
              <a:cs typeface="Calibri"/>
              <a:sym typeface="Calibri"/>
            </a:endParaRPr>
          </a:p>
        </p:txBody>
      </p:sp>
      <p:pic>
        <p:nvPicPr>
          <p:cNvPr id="156" name="Google Shape;156;p4" title="ChatGPT Image Feb 6, 2026, 10_45_01 AM.png"/>
          <p:cNvPicPr preferRelativeResize="0"/>
          <p:nvPr/>
        </p:nvPicPr>
        <p:blipFill>
          <a:blip r:embed="rId3">
            <a:alphaModFix/>
          </a:blip>
          <a:stretch>
            <a:fillRect/>
          </a:stretch>
        </p:blipFill>
        <p:spPr>
          <a:xfrm>
            <a:off x="212121" y="58853"/>
            <a:ext cx="1097303" cy="731525"/>
          </a:xfrm>
          <a:prstGeom prst="rect">
            <a:avLst/>
          </a:prstGeom>
          <a:noFill/>
          <a:ln>
            <a:noFill/>
          </a:ln>
        </p:spPr>
      </p:pic>
      <p:sp>
        <p:nvSpPr>
          <p:cNvPr id="157" name="Google Shape;157;p4"/>
          <p:cNvSpPr/>
          <p:nvPr/>
        </p:nvSpPr>
        <p:spPr>
          <a:xfrm>
            <a:off x="457200" y="4230315"/>
            <a:ext cx="365700" cy="365700"/>
          </a:xfrm>
          <a:prstGeom prst="roundRect">
            <a:avLst>
              <a:gd fmla="val 16667" name="adj"/>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p:nvPr/>
        </p:nvSpPr>
        <p:spPr>
          <a:xfrm>
            <a:off x="457200" y="4230315"/>
            <a:ext cx="365700" cy="365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600"/>
              <a:buFont typeface="Arial"/>
              <a:buNone/>
            </a:pPr>
            <a:r>
              <a:rPr b="1" lang="en-US" sz="1600">
                <a:solidFill>
                  <a:srgbClr val="FFFFFF"/>
                </a:solidFill>
              </a:rPr>
              <a:t>4</a:t>
            </a:r>
            <a:endParaRPr b="0" i="0" sz="1600" u="none" cap="none" strike="noStrike">
              <a:solidFill>
                <a:schemeClr val="dk1"/>
              </a:solidFill>
              <a:latin typeface="Calibri"/>
              <a:ea typeface="Calibri"/>
              <a:cs typeface="Calibri"/>
              <a:sym typeface="Calibri"/>
            </a:endParaRPr>
          </a:p>
        </p:txBody>
      </p:sp>
      <p:sp>
        <p:nvSpPr>
          <p:cNvPr id="159" name="Google Shape;159;p4"/>
          <p:cNvSpPr/>
          <p:nvPr/>
        </p:nvSpPr>
        <p:spPr>
          <a:xfrm>
            <a:off x="960120" y="4248603"/>
            <a:ext cx="6400800" cy="255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400"/>
              <a:buFont typeface="Arial"/>
              <a:buNone/>
            </a:pPr>
            <a:r>
              <a:rPr b="1" lang="en-US">
                <a:solidFill>
                  <a:srgbClr val="1A1A1A"/>
                </a:solidFill>
              </a:rPr>
              <a:t>Embedded Insurance</a:t>
            </a:r>
            <a:endParaRPr b="0" i="0" sz="1400" u="none" cap="none" strike="noStrike">
              <a:solidFill>
                <a:schemeClr val="dk1"/>
              </a:solidFill>
              <a:latin typeface="Calibri"/>
              <a:ea typeface="Calibri"/>
              <a:cs typeface="Calibri"/>
              <a:sym typeface="Calibri"/>
            </a:endParaRPr>
          </a:p>
        </p:txBody>
      </p:sp>
      <p:sp>
        <p:nvSpPr>
          <p:cNvPr id="160" name="Google Shape;160;p4"/>
          <p:cNvSpPr/>
          <p:nvPr/>
        </p:nvSpPr>
        <p:spPr>
          <a:xfrm>
            <a:off x="960125" y="4486353"/>
            <a:ext cx="6400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100"/>
              <a:buFont typeface="Arial"/>
              <a:buNone/>
            </a:pPr>
            <a:r>
              <a:rPr lang="en-US" sz="1100">
                <a:solidFill>
                  <a:srgbClr val="1A1A1A"/>
                </a:solidFill>
              </a:rPr>
              <a:t>An API‑first platform that powers insurance experiences inside banking, fintech, and other relevant partners.</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c63e31cf0f_1_319"/>
          <p:cNvSpPr/>
          <p:nvPr/>
        </p:nvSpPr>
        <p:spPr>
          <a:xfrm>
            <a:off x="5303520" y="457200"/>
            <a:ext cx="822900" cy="822900"/>
          </a:xfrm>
          <a:prstGeom prst="ellipse">
            <a:avLst/>
          </a:prstGeom>
          <a:solidFill>
            <a:srgbClr val="FFF8DC">
              <a:alpha val="6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3c63e31cf0f_1_319"/>
          <p:cNvSpPr/>
          <p:nvPr/>
        </p:nvSpPr>
        <p:spPr>
          <a:xfrm>
            <a:off x="7772400" y="1645920"/>
            <a:ext cx="274200" cy="274200"/>
          </a:xfrm>
          <a:prstGeom prst="ellipse">
            <a:avLst/>
          </a:prstGeom>
          <a:solidFill>
            <a:srgbClr val="FFF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3c63e31cf0f_1_319"/>
          <p:cNvSpPr/>
          <p:nvPr/>
        </p:nvSpPr>
        <p:spPr>
          <a:xfrm>
            <a:off x="7132320" y="2103120"/>
            <a:ext cx="183000" cy="183000"/>
          </a:xfrm>
          <a:prstGeom prst="ellipse">
            <a:avLst/>
          </a:prstGeom>
          <a:solidFill>
            <a:srgbClr val="FFF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3c63e31cf0f_1_319"/>
          <p:cNvSpPr/>
          <p:nvPr/>
        </p:nvSpPr>
        <p:spPr>
          <a:xfrm>
            <a:off x="457250" y="1823207"/>
            <a:ext cx="2860500" cy="1371600"/>
          </a:xfrm>
          <a:prstGeom prst="chevron">
            <a:avLst>
              <a:gd fmla="val 50000" name="adj"/>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3c63e31cf0f_1_319"/>
          <p:cNvSpPr/>
          <p:nvPr/>
        </p:nvSpPr>
        <p:spPr>
          <a:xfrm>
            <a:off x="1241409" y="2282357"/>
            <a:ext cx="1440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200"/>
              <a:buFont typeface="Arial"/>
              <a:buNone/>
            </a:pPr>
            <a:r>
              <a:rPr b="1" lang="en-US" sz="2600">
                <a:solidFill>
                  <a:srgbClr val="FFFFFF"/>
                </a:solidFill>
              </a:rPr>
              <a:t>Year </a:t>
            </a:r>
            <a:r>
              <a:rPr b="1" i="0" lang="en-US" sz="2600" u="none" cap="none" strike="noStrike">
                <a:solidFill>
                  <a:srgbClr val="FFFFFF"/>
                </a:solidFill>
                <a:latin typeface="Arial"/>
                <a:ea typeface="Arial"/>
                <a:cs typeface="Arial"/>
                <a:sym typeface="Arial"/>
              </a:rPr>
              <a:t>1</a:t>
            </a:r>
            <a:endParaRPr b="0" i="0" sz="2600" u="none" cap="none" strike="noStrike">
              <a:solidFill>
                <a:schemeClr val="dk1"/>
              </a:solidFill>
              <a:latin typeface="Calibri"/>
              <a:ea typeface="Calibri"/>
              <a:cs typeface="Calibri"/>
              <a:sym typeface="Calibri"/>
            </a:endParaRPr>
          </a:p>
        </p:txBody>
      </p:sp>
      <p:sp>
        <p:nvSpPr>
          <p:cNvPr id="171" name="Google Shape;171;g3c63e31cf0f_1_319"/>
          <p:cNvSpPr/>
          <p:nvPr/>
        </p:nvSpPr>
        <p:spPr>
          <a:xfrm>
            <a:off x="609025" y="3640074"/>
            <a:ext cx="2180700" cy="274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D500"/>
              </a:buClr>
              <a:buSzPts val="1400"/>
              <a:buFont typeface="Arial"/>
              <a:buNone/>
            </a:pPr>
            <a:r>
              <a:rPr b="1" lang="en-US">
                <a:solidFill>
                  <a:schemeClr val="dk1"/>
                </a:solidFill>
              </a:rPr>
              <a:t>Foundation &amp; Directional PMF</a:t>
            </a:r>
            <a:endParaRPr b="0" i="0" u="none" cap="none" strike="noStrike">
              <a:solidFill>
                <a:schemeClr val="dk1"/>
              </a:solidFill>
              <a:latin typeface="Calibri"/>
              <a:ea typeface="Calibri"/>
              <a:cs typeface="Calibri"/>
              <a:sym typeface="Calibri"/>
            </a:endParaRPr>
          </a:p>
        </p:txBody>
      </p:sp>
      <p:sp>
        <p:nvSpPr>
          <p:cNvPr id="172" name="Google Shape;172;g3c63e31cf0f_1_319"/>
          <p:cNvSpPr/>
          <p:nvPr/>
        </p:nvSpPr>
        <p:spPr>
          <a:xfrm>
            <a:off x="383725" y="4091698"/>
            <a:ext cx="2631300" cy="9759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1A1A1A"/>
              </a:buClr>
              <a:buSzPts val="1300"/>
              <a:buFont typeface="Arial"/>
              <a:buNone/>
            </a:pPr>
            <a:r>
              <a:rPr lang="en-US" sz="1200">
                <a:solidFill>
                  <a:srgbClr val="1A1A1A"/>
                </a:solidFill>
              </a:rPr>
              <a:t>Prove that Protego can deliver clearer decisions and more reliable outcomes than a price-only aggregator.</a:t>
            </a:r>
            <a:endParaRPr sz="1200">
              <a:solidFill>
                <a:srgbClr val="1A1A1A"/>
              </a:solidFill>
            </a:endParaRPr>
          </a:p>
        </p:txBody>
      </p:sp>
      <p:sp>
        <p:nvSpPr>
          <p:cNvPr id="173" name="Google Shape;173;g3c63e31cf0f_1_319"/>
          <p:cNvSpPr/>
          <p:nvPr/>
        </p:nvSpPr>
        <p:spPr>
          <a:xfrm>
            <a:off x="3309700" y="3640074"/>
            <a:ext cx="2430300" cy="274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D500"/>
              </a:buClr>
              <a:buSzPts val="1400"/>
              <a:buFont typeface="Arial"/>
              <a:buNone/>
            </a:pPr>
            <a:r>
              <a:rPr b="1" lang="en-US">
                <a:solidFill>
                  <a:schemeClr val="dk1"/>
                </a:solidFill>
              </a:rPr>
              <a:t>Personalization &amp; Lifecycle Value</a:t>
            </a:r>
            <a:endParaRPr b="0" i="0" u="none" cap="none" strike="noStrike">
              <a:solidFill>
                <a:srgbClr val="1A1A1A"/>
              </a:solidFill>
              <a:latin typeface="Calibri"/>
              <a:ea typeface="Calibri"/>
              <a:cs typeface="Calibri"/>
              <a:sym typeface="Calibri"/>
            </a:endParaRPr>
          </a:p>
        </p:txBody>
      </p:sp>
      <p:sp>
        <p:nvSpPr>
          <p:cNvPr id="174" name="Google Shape;174;g3c63e31cf0f_1_319"/>
          <p:cNvSpPr/>
          <p:nvPr/>
        </p:nvSpPr>
        <p:spPr>
          <a:xfrm>
            <a:off x="3434500" y="4091698"/>
            <a:ext cx="2180700" cy="1198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1A1A1A"/>
              </a:buClr>
              <a:buSzPts val="1300"/>
              <a:buFont typeface="Arial"/>
              <a:buNone/>
            </a:pPr>
            <a:r>
              <a:rPr lang="en-US" sz="1200">
                <a:solidFill>
                  <a:srgbClr val="1A1A1A"/>
                </a:solidFill>
              </a:rPr>
              <a:t>Demonstrate that Protego can support customers beyond purchase, improving retention and economics.</a:t>
            </a:r>
            <a:endParaRPr sz="1200">
              <a:solidFill>
                <a:schemeClr val="dk1"/>
              </a:solidFill>
              <a:latin typeface="Calibri"/>
              <a:ea typeface="Calibri"/>
              <a:cs typeface="Calibri"/>
              <a:sym typeface="Calibri"/>
            </a:endParaRPr>
          </a:p>
          <a:p>
            <a:pPr indent="0" lvl="0" marL="0" marR="0" rtl="0" algn="ctr">
              <a:spcBef>
                <a:spcPts val="0"/>
              </a:spcBef>
              <a:spcAft>
                <a:spcPts val="0"/>
              </a:spcAft>
              <a:buClr>
                <a:srgbClr val="1A1A1A"/>
              </a:buClr>
              <a:buSzPts val="900"/>
              <a:buFont typeface="Arial"/>
              <a:buNone/>
            </a:pPr>
            <a:r>
              <a:t/>
            </a:r>
            <a:endParaRPr sz="1300">
              <a:solidFill>
                <a:srgbClr val="1A1A1A"/>
              </a:solidFill>
            </a:endParaRPr>
          </a:p>
        </p:txBody>
      </p:sp>
      <p:sp>
        <p:nvSpPr>
          <p:cNvPr id="175" name="Google Shape;175;g3c63e31cf0f_1_319"/>
          <p:cNvSpPr/>
          <p:nvPr/>
        </p:nvSpPr>
        <p:spPr>
          <a:xfrm>
            <a:off x="6131700" y="3640074"/>
            <a:ext cx="2555100" cy="57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D500"/>
              </a:buClr>
              <a:buSzPts val="1400"/>
              <a:buFont typeface="Arial"/>
              <a:buNone/>
            </a:pPr>
            <a:r>
              <a:rPr b="1" lang="en-US">
                <a:solidFill>
                  <a:schemeClr val="dk1"/>
                </a:solidFill>
              </a:rPr>
              <a:t>E</a:t>
            </a:r>
            <a:r>
              <a:rPr b="1" lang="en-US">
                <a:solidFill>
                  <a:schemeClr val="dk1"/>
                </a:solidFill>
              </a:rPr>
              <a:t>cosystem Scale &amp; Expansion</a:t>
            </a:r>
            <a:endParaRPr>
              <a:solidFill>
                <a:schemeClr val="dk1"/>
              </a:solidFill>
              <a:latin typeface="Calibri"/>
              <a:ea typeface="Calibri"/>
              <a:cs typeface="Calibri"/>
              <a:sym typeface="Calibri"/>
            </a:endParaRPr>
          </a:p>
          <a:p>
            <a:pPr indent="0" lvl="0" marL="0" marR="0" rtl="0" algn="ctr">
              <a:spcBef>
                <a:spcPts val="0"/>
              </a:spcBef>
              <a:spcAft>
                <a:spcPts val="0"/>
              </a:spcAft>
              <a:buClr>
                <a:srgbClr val="FFD500"/>
              </a:buClr>
              <a:buSzPts val="1400"/>
              <a:buFont typeface="Arial"/>
              <a:buNone/>
            </a:pPr>
            <a:r>
              <a:t/>
            </a:r>
            <a:endParaRPr b="1">
              <a:solidFill>
                <a:schemeClr val="dk1"/>
              </a:solidFill>
            </a:endParaRPr>
          </a:p>
        </p:txBody>
      </p:sp>
      <p:sp>
        <p:nvSpPr>
          <p:cNvPr id="176" name="Google Shape;176;g3c63e31cf0f_1_319"/>
          <p:cNvSpPr/>
          <p:nvPr/>
        </p:nvSpPr>
        <p:spPr>
          <a:xfrm>
            <a:off x="6295500" y="4091698"/>
            <a:ext cx="2227500" cy="457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1A1A1A"/>
              </a:buClr>
              <a:buSzPts val="1300"/>
              <a:buFont typeface="Arial"/>
              <a:buNone/>
            </a:pPr>
            <a:r>
              <a:rPr lang="en-US" sz="1200">
                <a:solidFill>
                  <a:srgbClr val="1A1A1A"/>
                </a:solidFill>
              </a:rPr>
              <a:t>Scale the hybrid model through partnership and data</a:t>
            </a:r>
            <a:r>
              <a:rPr lang="en-US" sz="1200">
                <a:solidFill>
                  <a:schemeClr val="dk1"/>
                </a:solidFill>
              </a:rPr>
              <a:t>.</a:t>
            </a:r>
            <a:endParaRPr sz="1200">
              <a:solidFill>
                <a:srgbClr val="1A1A1A"/>
              </a:solidFill>
            </a:endParaRPr>
          </a:p>
        </p:txBody>
      </p:sp>
      <p:pic>
        <p:nvPicPr>
          <p:cNvPr id="177" name="Google Shape;177;g3c63e31cf0f_1_319" title="ChatGPT Image Feb 6, 2026, 10_45_01 AM.png"/>
          <p:cNvPicPr preferRelativeResize="0"/>
          <p:nvPr/>
        </p:nvPicPr>
        <p:blipFill>
          <a:blip r:embed="rId3">
            <a:alphaModFix/>
          </a:blip>
          <a:stretch>
            <a:fillRect/>
          </a:stretch>
        </p:blipFill>
        <p:spPr>
          <a:xfrm>
            <a:off x="212121" y="58853"/>
            <a:ext cx="1097303" cy="731525"/>
          </a:xfrm>
          <a:prstGeom prst="rect">
            <a:avLst/>
          </a:prstGeom>
          <a:noFill/>
          <a:ln>
            <a:noFill/>
          </a:ln>
        </p:spPr>
      </p:pic>
      <p:sp>
        <p:nvSpPr>
          <p:cNvPr id="178" name="Google Shape;178;g3c63e31cf0f_1_319"/>
          <p:cNvSpPr/>
          <p:nvPr/>
        </p:nvSpPr>
        <p:spPr>
          <a:xfrm>
            <a:off x="457200" y="822960"/>
            <a:ext cx="73152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2800"/>
              <a:buFont typeface="Arial"/>
              <a:buNone/>
            </a:pPr>
            <a:r>
              <a:rPr b="1" lang="en-US" sz="2800">
                <a:solidFill>
                  <a:srgbClr val="1A1A1A"/>
                </a:solidFill>
              </a:rPr>
              <a:t>3 Years Strategic Horizon</a:t>
            </a:r>
            <a:endParaRPr b="0" i="0" sz="2800" u="none" cap="none" strike="noStrike">
              <a:solidFill>
                <a:schemeClr val="dk1"/>
              </a:solidFill>
              <a:latin typeface="Calibri"/>
              <a:ea typeface="Calibri"/>
              <a:cs typeface="Calibri"/>
              <a:sym typeface="Calibri"/>
            </a:endParaRPr>
          </a:p>
        </p:txBody>
      </p:sp>
      <p:sp>
        <p:nvSpPr>
          <p:cNvPr id="179" name="Google Shape;179;g3c63e31cf0f_1_319"/>
          <p:cNvSpPr/>
          <p:nvPr/>
        </p:nvSpPr>
        <p:spPr>
          <a:xfrm>
            <a:off x="457200" y="1325880"/>
            <a:ext cx="914400" cy="73200"/>
          </a:xfrm>
          <a:prstGeom prst="rect">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3c63e31cf0f_1_319"/>
          <p:cNvSpPr/>
          <p:nvPr/>
        </p:nvSpPr>
        <p:spPr>
          <a:xfrm>
            <a:off x="1371600" y="1325880"/>
            <a:ext cx="457200" cy="73200"/>
          </a:xfrm>
          <a:prstGeom prst="rect">
            <a:avLst/>
          </a:prstGeom>
          <a:solidFill>
            <a:srgbClr val="E639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3c63e31cf0f_1_319"/>
          <p:cNvSpPr/>
          <p:nvPr/>
        </p:nvSpPr>
        <p:spPr>
          <a:xfrm>
            <a:off x="3202555" y="1823207"/>
            <a:ext cx="2860500" cy="1371600"/>
          </a:xfrm>
          <a:prstGeom prst="chevron">
            <a:avLst>
              <a:gd fmla="val 50000" name="adj"/>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3c63e31cf0f_1_319"/>
          <p:cNvSpPr/>
          <p:nvPr/>
        </p:nvSpPr>
        <p:spPr>
          <a:xfrm>
            <a:off x="3986714" y="2282357"/>
            <a:ext cx="1440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200"/>
              <a:buFont typeface="Arial"/>
              <a:buNone/>
            </a:pPr>
            <a:r>
              <a:rPr b="1" lang="en-US" sz="2600">
                <a:solidFill>
                  <a:srgbClr val="FFFFFF"/>
                </a:solidFill>
              </a:rPr>
              <a:t>Year 2</a:t>
            </a:r>
            <a:endParaRPr b="0" i="0" sz="2600" u="none" cap="none" strike="noStrike">
              <a:solidFill>
                <a:schemeClr val="dk1"/>
              </a:solidFill>
              <a:latin typeface="Calibri"/>
              <a:ea typeface="Calibri"/>
              <a:cs typeface="Calibri"/>
              <a:sym typeface="Calibri"/>
            </a:endParaRPr>
          </a:p>
        </p:txBody>
      </p:sp>
      <p:sp>
        <p:nvSpPr>
          <p:cNvPr id="183" name="Google Shape;183;g3c63e31cf0f_1_319"/>
          <p:cNvSpPr/>
          <p:nvPr/>
        </p:nvSpPr>
        <p:spPr>
          <a:xfrm>
            <a:off x="6023525" y="1825132"/>
            <a:ext cx="2860500" cy="1371600"/>
          </a:xfrm>
          <a:prstGeom prst="chevron">
            <a:avLst>
              <a:gd fmla="val 50000" name="adj"/>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3c63e31cf0f_1_319"/>
          <p:cNvSpPr/>
          <p:nvPr/>
        </p:nvSpPr>
        <p:spPr>
          <a:xfrm>
            <a:off x="6807684" y="2284282"/>
            <a:ext cx="1440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200"/>
              <a:buFont typeface="Arial"/>
              <a:buNone/>
            </a:pPr>
            <a:r>
              <a:rPr b="1" lang="en-US" sz="2600">
                <a:solidFill>
                  <a:srgbClr val="FFFFFF"/>
                </a:solidFill>
              </a:rPr>
              <a:t>Year 3</a:t>
            </a:r>
            <a:endParaRPr b="0" i="0" sz="26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p:nvPr/>
        </p:nvSpPr>
        <p:spPr>
          <a:xfrm>
            <a:off x="0" y="0"/>
            <a:ext cx="137160" cy="5148072"/>
          </a:xfrm>
          <a:prstGeom prst="rect">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p:nvPr/>
        </p:nvSpPr>
        <p:spPr>
          <a:xfrm>
            <a:off x="457200" y="822960"/>
            <a:ext cx="1371600" cy="320040"/>
          </a:xfrm>
          <a:prstGeom prst="roundRect">
            <a:avLst>
              <a:gd fmla="val 16667" name="adj"/>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5"/>
          <p:cNvSpPr/>
          <p:nvPr/>
        </p:nvSpPr>
        <p:spPr>
          <a:xfrm>
            <a:off x="457200" y="822960"/>
            <a:ext cx="1371600" cy="32004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YEAR 1</a:t>
            </a:r>
            <a:endParaRPr b="0" i="0" sz="1200" u="none" cap="none" strike="noStrike">
              <a:solidFill>
                <a:schemeClr val="dk1"/>
              </a:solidFill>
              <a:latin typeface="Calibri"/>
              <a:ea typeface="Calibri"/>
              <a:cs typeface="Calibri"/>
              <a:sym typeface="Calibri"/>
            </a:endParaRPr>
          </a:p>
        </p:txBody>
      </p:sp>
      <p:sp>
        <p:nvSpPr>
          <p:cNvPr id="193" name="Google Shape;193;p5"/>
          <p:cNvSpPr/>
          <p:nvPr/>
        </p:nvSpPr>
        <p:spPr>
          <a:xfrm>
            <a:off x="1920240" y="791275"/>
            <a:ext cx="5486400" cy="365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2400"/>
              <a:buFont typeface="Arial"/>
              <a:buNone/>
            </a:pPr>
            <a:r>
              <a:rPr b="1" i="0" lang="en-US" sz="2400" u="none" cap="none" strike="noStrike">
                <a:solidFill>
                  <a:srgbClr val="1A1A1A"/>
                </a:solidFill>
                <a:latin typeface="Arial"/>
                <a:ea typeface="Arial"/>
                <a:cs typeface="Arial"/>
                <a:sym typeface="Arial"/>
              </a:rPr>
              <a:t>Foundations &amp; Directional PMF</a:t>
            </a:r>
            <a:endParaRPr b="0" i="0" sz="2400" u="none" cap="none" strike="noStrike">
              <a:solidFill>
                <a:schemeClr val="dk1"/>
              </a:solidFill>
              <a:latin typeface="Calibri"/>
              <a:ea typeface="Calibri"/>
              <a:cs typeface="Calibri"/>
              <a:sym typeface="Calibri"/>
            </a:endParaRPr>
          </a:p>
        </p:txBody>
      </p:sp>
      <p:sp>
        <p:nvSpPr>
          <p:cNvPr id="194" name="Google Shape;194;p5"/>
          <p:cNvSpPr/>
          <p:nvPr/>
        </p:nvSpPr>
        <p:spPr>
          <a:xfrm>
            <a:off x="457200" y="1371600"/>
            <a:ext cx="1828800" cy="27432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B5A"/>
              </a:buClr>
              <a:buSzPts val="1200"/>
              <a:buFont typeface="Arial"/>
              <a:buNone/>
            </a:pPr>
            <a:r>
              <a:rPr b="1" i="0" lang="en-US" sz="1300" u="none" cap="none" strike="noStrike">
                <a:solidFill>
                  <a:srgbClr val="006B5A"/>
                </a:solidFill>
                <a:latin typeface="Arial"/>
                <a:ea typeface="Arial"/>
                <a:cs typeface="Arial"/>
                <a:sym typeface="Arial"/>
              </a:rPr>
              <a:t>Strategic Goal</a:t>
            </a:r>
            <a:endParaRPr b="0" i="0" sz="1300" u="none" cap="none" strike="noStrike">
              <a:solidFill>
                <a:schemeClr val="dk1"/>
              </a:solidFill>
              <a:latin typeface="Calibri"/>
              <a:ea typeface="Calibri"/>
              <a:cs typeface="Calibri"/>
              <a:sym typeface="Calibri"/>
            </a:endParaRPr>
          </a:p>
        </p:txBody>
      </p:sp>
      <p:sp>
        <p:nvSpPr>
          <p:cNvPr id="195" name="Google Shape;195;p5"/>
          <p:cNvSpPr/>
          <p:nvPr/>
        </p:nvSpPr>
        <p:spPr>
          <a:xfrm>
            <a:off x="457200" y="1677611"/>
            <a:ext cx="7772400" cy="36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1A1A1A"/>
              </a:buClr>
              <a:buSzPts val="1300"/>
              <a:buFont typeface="Arial"/>
              <a:buNone/>
            </a:pPr>
            <a:r>
              <a:rPr lang="en-US" sz="1200">
                <a:solidFill>
                  <a:srgbClr val="1A1A1A"/>
                </a:solidFill>
              </a:rPr>
              <a:t>Prove that Protego can deliver clearer decisions and more reliable outcomes than a price-only aggregator.</a:t>
            </a:r>
            <a:endParaRPr sz="1200">
              <a:solidFill>
                <a:schemeClr val="dk1"/>
              </a:solidFill>
              <a:latin typeface="Calibri"/>
              <a:ea typeface="Calibri"/>
              <a:cs typeface="Calibri"/>
              <a:sym typeface="Calibri"/>
            </a:endParaRPr>
          </a:p>
          <a:p>
            <a:pPr indent="0" lvl="0" marL="0" marR="0" rtl="0" algn="l">
              <a:spcBef>
                <a:spcPts val="0"/>
              </a:spcBef>
              <a:spcAft>
                <a:spcPts val="0"/>
              </a:spcAft>
              <a:buClr>
                <a:srgbClr val="1A1A1A"/>
              </a:buClr>
              <a:buSzPts val="1300"/>
              <a:buFont typeface="Arial"/>
              <a:buNone/>
            </a:pPr>
            <a:r>
              <a:t/>
            </a:r>
            <a:endParaRPr sz="1300">
              <a:solidFill>
                <a:srgbClr val="1A1A1A"/>
              </a:solidFill>
            </a:endParaRPr>
          </a:p>
        </p:txBody>
      </p:sp>
      <p:sp>
        <p:nvSpPr>
          <p:cNvPr id="196" name="Google Shape;196;p5"/>
          <p:cNvSpPr/>
          <p:nvPr/>
        </p:nvSpPr>
        <p:spPr>
          <a:xfrm>
            <a:off x="457200" y="2222771"/>
            <a:ext cx="18288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B5A"/>
              </a:buClr>
              <a:buSzPts val="1100"/>
              <a:buFont typeface="Arial"/>
              <a:buNone/>
            </a:pPr>
            <a:r>
              <a:rPr b="1" i="0" lang="en-US" sz="1300" u="none" cap="none" strike="noStrike">
                <a:solidFill>
                  <a:srgbClr val="006B5A"/>
                </a:solidFill>
                <a:latin typeface="Arial"/>
                <a:ea typeface="Arial"/>
                <a:cs typeface="Arial"/>
                <a:sym typeface="Arial"/>
              </a:rPr>
              <a:t>Primary Focus</a:t>
            </a:r>
            <a:endParaRPr b="0" i="0" sz="1300" u="none" cap="none" strike="noStrike">
              <a:solidFill>
                <a:schemeClr val="dk1"/>
              </a:solidFill>
              <a:latin typeface="Calibri"/>
              <a:ea typeface="Calibri"/>
              <a:cs typeface="Calibri"/>
              <a:sym typeface="Calibri"/>
            </a:endParaRPr>
          </a:p>
        </p:txBody>
      </p:sp>
      <p:sp>
        <p:nvSpPr>
          <p:cNvPr id="197" name="Google Shape;197;p5"/>
          <p:cNvSpPr/>
          <p:nvPr/>
        </p:nvSpPr>
        <p:spPr>
          <a:xfrm>
            <a:off x="457200" y="2451381"/>
            <a:ext cx="7315200" cy="1051500"/>
          </a:xfrm>
          <a:prstGeom prst="rect">
            <a:avLst/>
          </a:prstGeom>
          <a:noFill/>
          <a:ln>
            <a:noFill/>
          </a:ln>
        </p:spPr>
        <p:txBody>
          <a:bodyPr anchorCtr="0" anchor="ctr" bIns="45700" lIns="91425" spcFirstLastPara="1" rIns="91425" wrap="square" tIns="45700">
            <a:noAutofit/>
          </a:bodyPr>
          <a:lstStyle/>
          <a:p>
            <a:pPr indent="-304800" lvl="0" marL="457200" rtl="0" algn="l">
              <a:spcBef>
                <a:spcPts val="0"/>
              </a:spcBef>
              <a:spcAft>
                <a:spcPts val="0"/>
              </a:spcAft>
              <a:buClr>
                <a:srgbClr val="1A1A1A"/>
              </a:buClr>
              <a:buSzPts val="1200"/>
              <a:buChar char="●"/>
            </a:pPr>
            <a:r>
              <a:rPr lang="en-US" sz="1200">
                <a:solidFill>
                  <a:srgbClr val="1A1A1A"/>
                </a:solidFill>
              </a:rPr>
              <a:t>Frictionless core journeys</a:t>
            </a:r>
            <a:endParaRPr sz="1200">
              <a:solidFill>
                <a:srgbClr val="1A1A1A"/>
              </a:solidFill>
            </a:endParaRPr>
          </a:p>
          <a:p>
            <a:pPr indent="-304800" lvl="0" marL="457200" rtl="0" algn="l">
              <a:spcBef>
                <a:spcPts val="0"/>
              </a:spcBef>
              <a:spcAft>
                <a:spcPts val="0"/>
              </a:spcAft>
              <a:buClr>
                <a:srgbClr val="1A1A1A"/>
              </a:buClr>
              <a:buSzPts val="1200"/>
              <a:buChar char="●"/>
            </a:pPr>
            <a:r>
              <a:rPr lang="en-US" sz="1200">
                <a:solidFill>
                  <a:srgbClr val="1A1A1A"/>
                </a:solidFill>
              </a:rPr>
              <a:t>Earn trust through reliability and clarity</a:t>
            </a:r>
            <a:endParaRPr sz="1200">
              <a:solidFill>
                <a:srgbClr val="1A1A1A"/>
              </a:solidFill>
            </a:endParaRPr>
          </a:p>
          <a:p>
            <a:pPr indent="-304800" lvl="0" marL="457200" rtl="0" algn="l">
              <a:spcBef>
                <a:spcPts val="0"/>
              </a:spcBef>
              <a:spcAft>
                <a:spcPts val="0"/>
              </a:spcAft>
              <a:buClr>
                <a:srgbClr val="1A1A1A"/>
              </a:buClr>
              <a:buSzPts val="1200"/>
              <a:buChar char="●"/>
            </a:pPr>
            <a:r>
              <a:rPr lang="en-US" sz="1200">
                <a:solidFill>
                  <a:srgbClr val="1A1A1A"/>
                </a:solidFill>
              </a:rPr>
              <a:t>Validate whether customers want Protego to be more than an aggregator</a:t>
            </a:r>
            <a:endParaRPr sz="1200">
              <a:solidFill>
                <a:srgbClr val="1A1A1A"/>
              </a:solidFill>
            </a:endParaRPr>
          </a:p>
          <a:p>
            <a:pPr indent="0" lvl="0" marL="0" rtl="0" algn="l">
              <a:spcBef>
                <a:spcPts val="0"/>
              </a:spcBef>
              <a:spcAft>
                <a:spcPts val="0"/>
              </a:spcAft>
              <a:buNone/>
            </a:pPr>
            <a:r>
              <a:t/>
            </a:r>
            <a:endParaRPr sz="1200">
              <a:solidFill>
                <a:schemeClr val="dk1"/>
              </a:solidFill>
              <a:latin typeface="Roboto"/>
              <a:ea typeface="Roboto"/>
              <a:cs typeface="Roboto"/>
              <a:sym typeface="Roboto"/>
            </a:endParaRPr>
          </a:p>
        </p:txBody>
      </p:sp>
      <p:sp>
        <p:nvSpPr>
          <p:cNvPr id="198" name="Google Shape;198;p5"/>
          <p:cNvSpPr/>
          <p:nvPr/>
        </p:nvSpPr>
        <p:spPr>
          <a:xfrm>
            <a:off x="457200" y="3710408"/>
            <a:ext cx="36576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B5A"/>
              </a:buClr>
              <a:buSzPts val="1100"/>
              <a:buFont typeface="Arial"/>
              <a:buNone/>
            </a:pPr>
            <a:r>
              <a:rPr b="1" i="0" lang="en-US" sz="1300" u="none" cap="none" strike="noStrike">
                <a:solidFill>
                  <a:srgbClr val="006B5A"/>
                </a:solidFill>
                <a:latin typeface="Arial"/>
                <a:ea typeface="Arial"/>
                <a:cs typeface="Arial"/>
                <a:sym typeface="Arial"/>
              </a:rPr>
              <a:t>What must be true by end of Year 1</a:t>
            </a:r>
            <a:endParaRPr b="0" i="0" sz="1300" u="none" cap="none" strike="noStrike">
              <a:solidFill>
                <a:schemeClr val="dk1"/>
              </a:solidFill>
              <a:latin typeface="Calibri"/>
              <a:ea typeface="Calibri"/>
              <a:cs typeface="Calibri"/>
              <a:sym typeface="Calibri"/>
            </a:endParaRPr>
          </a:p>
        </p:txBody>
      </p:sp>
      <p:sp>
        <p:nvSpPr>
          <p:cNvPr id="199" name="Google Shape;199;p5"/>
          <p:cNvSpPr/>
          <p:nvPr/>
        </p:nvSpPr>
        <p:spPr>
          <a:xfrm>
            <a:off x="457200" y="3953326"/>
            <a:ext cx="77724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000"/>
              <a:buFont typeface="Arial"/>
              <a:buNone/>
            </a:pPr>
            <a:r>
              <a:rPr lang="en-US" sz="1200">
                <a:solidFill>
                  <a:srgbClr val="1A1A1A"/>
                </a:solidFill>
              </a:rPr>
              <a:t>✓ </a:t>
            </a:r>
            <a:r>
              <a:rPr lang="en-US" sz="1200">
                <a:solidFill>
                  <a:schemeClr val="dk1"/>
                </a:solidFill>
              </a:rPr>
              <a:t>Quote-to-bind conversion &gt; UAE digital insurance benchmarks (UX is world-class)</a:t>
            </a:r>
            <a:endParaRPr sz="1200">
              <a:solidFill>
                <a:schemeClr val="dk1"/>
              </a:solidFill>
            </a:endParaRPr>
          </a:p>
          <a:p>
            <a:pPr indent="0" lvl="0" marL="0" rtl="0" algn="l">
              <a:spcBef>
                <a:spcPts val="0"/>
              </a:spcBef>
              <a:spcAft>
                <a:spcPts val="0"/>
              </a:spcAft>
              <a:buClr>
                <a:srgbClr val="1A1A1A"/>
              </a:buClr>
              <a:buSzPts val="1000"/>
              <a:buFont typeface="Arial"/>
              <a:buNone/>
            </a:pPr>
            <a:r>
              <a:rPr lang="en-US" sz="1200">
                <a:solidFill>
                  <a:srgbClr val="1A1A1A"/>
                </a:solidFill>
              </a:rPr>
              <a:t>✓ Customers understand why they chose a policy</a:t>
            </a:r>
            <a:endParaRPr sz="1200">
              <a:solidFill>
                <a:srgbClr val="1A1A1A"/>
              </a:solidFill>
            </a:endParaRPr>
          </a:p>
          <a:p>
            <a:pPr indent="0" lvl="0" marL="0" rtl="0" algn="l">
              <a:spcBef>
                <a:spcPts val="0"/>
              </a:spcBef>
              <a:spcAft>
                <a:spcPts val="0"/>
              </a:spcAft>
              <a:buClr>
                <a:srgbClr val="1A1A1A"/>
              </a:buClr>
              <a:buSzPts val="1000"/>
              <a:buFont typeface="Arial"/>
              <a:buNone/>
            </a:pPr>
            <a:r>
              <a:rPr lang="en-US" sz="1200">
                <a:solidFill>
                  <a:srgbClr val="1A1A1A"/>
                </a:solidFill>
              </a:rPr>
              <a:t>✓ Early signals show customers value guidance over pure comparison</a:t>
            </a:r>
            <a:endParaRPr sz="1200">
              <a:solidFill>
                <a:schemeClr val="dk1"/>
              </a:solidFill>
            </a:endParaRPr>
          </a:p>
        </p:txBody>
      </p:sp>
      <p:pic>
        <p:nvPicPr>
          <p:cNvPr id="200" name="Google Shape;200;p5" title="ChatGPT Image Feb 6, 2026, 10_45_01 AM.png"/>
          <p:cNvPicPr preferRelativeResize="0"/>
          <p:nvPr/>
        </p:nvPicPr>
        <p:blipFill>
          <a:blip r:embed="rId3">
            <a:alphaModFix/>
          </a:blip>
          <a:stretch>
            <a:fillRect/>
          </a:stretch>
        </p:blipFill>
        <p:spPr>
          <a:xfrm>
            <a:off x="212121" y="58853"/>
            <a:ext cx="1097303" cy="731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DC"/>
        </a:solidFill>
      </p:bgPr>
    </p:bg>
    <p:spTree>
      <p:nvGrpSpPr>
        <p:cNvPr id="205" name="Shape 205"/>
        <p:cNvGrpSpPr/>
        <p:nvPr/>
      </p:nvGrpSpPr>
      <p:grpSpPr>
        <a:xfrm>
          <a:off x="0" y="0"/>
          <a:ext cx="0" cy="0"/>
          <a:chOff x="0" y="0"/>
          <a:chExt cx="0" cy="0"/>
        </a:xfrm>
      </p:grpSpPr>
      <p:sp>
        <p:nvSpPr>
          <p:cNvPr id="206" name="Google Shape;206;p6"/>
          <p:cNvSpPr/>
          <p:nvPr/>
        </p:nvSpPr>
        <p:spPr>
          <a:xfrm>
            <a:off x="0" y="0"/>
            <a:ext cx="137160" cy="5148072"/>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6"/>
          <p:cNvSpPr/>
          <p:nvPr/>
        </p:nvSpPr>
        <p:spPr>
          <a:xfrm>
            <a:off x="457200" y="822960"/>
            <a:ext cx="1371600" cy="320040"/>
          </a:xfrm>
          <a:prstGeom prst="roundRect">
            <a:avLst>
              <a:gd fmla="val 16667" name="adj"/>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p:nvPr/>
        </p:nvSpPr>
        <p:spPr>
          <a:xfrm>
            <a:off x="457200" y="822960"/>
            <a:ext cx="1371600" cy="32004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1A1A1A"/>
              </a:buClr>
              <a:buSzPts val="1200"/>
              <a:buFont typeface="Arial"/>
              <a:buNone/>
            </a:pPr>
            <a:r>
              <a:rPr b="1" i="0" lang="en-US" sz="1200" u="none" cap="none" strike="noStrike">
                <a:solidFill>
                  <a:srgbClr val="1A1A1A"/>
                </a:solidFill>
                <a:latin typeface="Arial"/>
                <a:ea typeface="Arial"/>
                <a:cs typeface="Arial"/>
                <a:sym typeface="Arial"/>
              </a:rPr>
              <a:t>YEAR 2</a:t>
            </a:r>
            <a:endParaRPr b="0" i="0" sz="1200" u="none" cap="none" strike="noStrike">
              <a:solidFill>
                <a:schemeClr val="dk1"/>
              </a:solidFill>
              <a:latin typeface="Calibri"/>
              <a:ea typeface="Calibri"/>
              <a:cs typeface="Calibri"/>
              <a:sym typeface="Calibri"/>
            </a:endParaRPr>
          </a:p>
        </p:txBody>
      </p:sp>
      <p:sp>
        <p:nvSpPr>
          <p:cNvPr id="209" name="Google Shape;209;p6"/>
          <p:cNvSpPr/>
          <p:nvPr/>
        </p:nvSpPr>
        <p:spPr>
          <a:xfrm>
            <a:off x="1920240" y="791275"/>
            <a:ext cx="5486400" cy="365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2400"/>
              <a:buFont typeface="Arial"/>
              <a:buNone/>
            </a:pPr>
            <a:r>
              <a:rPr b="1" i="0" lang="en-US" sz="2400" u="none" cap="none" strike="noStrike">
                <a:solidFill>
                  <a:srgbClr val="1A1A1A"/>
                </a:solidFill>
                <a:latin typeface="Arial"/>
                <a:ea typeface="Arial"/>
                <a:cs typeface="Arial"/>
                <a:sym typeface="Arial"/>
              </a:rPr>
              <a:t>Personalization &amp; Lifecycle Value</a:t>
            </a:r>
            <a:endParaRPr b="0" i="0" sz="2400" u="none" cap="none" strike="noStrike">
              <a:solidFill>
                <a:schemeClr val="dk1"/>
              </a:solidFill>
              <a:latin typeface="Calibri"/>
              <a:ea typeface="Calibri"/>
              <a:cs typeface="Calibri"/>
              <a:sym typeface="Calibri"/>
            </a:endParaRPr>
          </a:p>
        </p:txBody>
      </p:sp>
      <p:sp>
        <p:nvSpPr>
          <p:cNvPr id="210" name="Google Shape;210;p6"/>
          <p:cNvSpPr/>
          <p:nvPr/>
        </p:nvSpPr>
        <p:spPr>
          <a:xfrm>
            <a:off x="457200" y="1371600"/>
            <a:ext cx="1828800" cy="27432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B5A"/>
              </a:buClr>
              <a:buSzPts val="1200"/>
              <a:buFont typeface="Arial"/>
              <a:buNone/>
            </a:pPr>
            <a:r>
              <a:rPr b="1" i="0" lang="en-US" sz="1300" u="none" cap="none" strike="noStrike">
                <a:solidFill>
                  <a:srgbClr val="006B5A"/>
                </a:solidFill>
                <a:latin typeface="Arial"/>
                <a:ea typeface="Arial"/>
                <a:cs typeface="Arial"/>
                <a:sym typeface="Arial"/>
              </a:rPr>
              <a:t>Strategic Goal</a:t>
            </a:r>
            <a:endParaRPr b="0" i="0" sz="1300" u="none" cap="none" strike="noStrike">
              <a:solidFill>
                <a:schemeClr val="dk1"/>
              </a:solidFill>
              <a:latin typeface="Calibri"/>
              <a:ea typeface="Calibri"/>
              <a:cs typeface="Calibri"/>
              <a:sym typeface="Calibri"/>
            </a:endParaRPr>
          </a:p>
        </p:txBody>
      </p:sp>
      <p:sp>
        <p:nvSpPr>
          <p:cNvPr id="211" name="Google Shape;211;p6"/>
          <p:cNvSpPr/>
          <p:nvPr/>
        </p:nvSpPr>
        <p:spPr>
          <a:xfrm>
            <a:off x="457200" y="1645920"/>
            <a:ext cx="7772400" cy="36576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300"/>
              <a:buFont typeface="Arial"/>
              <a:buNone/>
            </a:pPr>
            <a:r>
              <a:rPr b="0" i="0" lang="en-US" sz="1200" u="none" cap="none" strike="noStrike">
                <a:solidFill>
                  <a:srgbClr val="1A1A1A"/>
                </a:solidFill>
                <a:latin typeface="Arial"/>
                <a:ea typeface="Arial"/>
                <a:cs typeface="Arial"/>
                <a:sym typeface="Arial"/>
              </a:rPr>
              <a:t>Demonstrate that Protego can support customers beyond purchase, improving eco</a:t>
            </a:r>
            <a:r>
              <a:rPr lang="en-US" sz="1200">
                <a:solidFill>
                  <a:srgbClr val="1A1A1A"/>
                </a:solidFill>
              </a:rPr>
              <a:t>nomics through </a:t>
            </a:r>
            <a:r>
              <a:rPr b="0" i="0" lang="en-US" sz="1200" u="none" cap="none" strike="noStrike">
                <a:solidFill>
                  <a:srgbClr val="1A1A1A"/>
                </a:solidFill>
                <a:latin typeface="Arial"/>
                <a:ea typeface="Arial"/>
                <a:cs typeface="Arial"/>
                <a:sym typeface="Arial"/>
              </a:rPr>
              <a:t>retention</a:t>
            </a:r>
            <a:r>
              <a:rPr lang="en-US" sz="1200">
                <a:solidFill>
                  <a:srgbClr val="1A1A1A"/>
                </a:solidFill>
              </a:rPr>
              <a:t> and crossell.</a:t>
            </a:r>
            <a:endParaRPr b="0" i="0" sz="1200" u="none" cap="none" strike="noStrike">
              <a:solidFill>
                <a:schemeClr val="dk1"/>
              </a:solidFill>
              <a:latin typeface="Calibri"/>
              <a:ea typeface="Calibri"/>
              <a:cs typeface="Calibri"/>
              <a:sym typeface="Calibri"/>
            </a:endParaRPr>
          </a:p>
        </p:txBody>
      </p:sp>
      <p:sp>
        <p:nvSpPr>
          <p:cNvPr id="212" name="Google Shape;212;p6"/>
          <p:cNvSpPr/>
          <p:nvPr/>
        </p:nvSpPr>
        <p:spPr>
          <a:xfrm>
            <a:off x="446638" y="2275579"/>
            <a:ext cx="18288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B5A"/>
              </a:buClr>
              <a:buSzPts val="1100"/>
              <a:buFont typeface="Arial"/>
              <a:buNone/>
            </a:pPr>
            <a:r>
              <a:rPr b="1" i="0" lang="en-US" sz="1300" u="none" cap="none" strike="noStrike">
                <a:solidFill>
                  <a:srgbClr val="006B5A"/>
                </a:solidFill>
                <a:latin typeface="Arial"/>
                <a:ea typeface="Arial"/>
                <a:cs typeface="Arial"/>
                <a:sym typeface="Arial"/>
              </a:rPr>
              <a:t>Primary Focus</a:t>
            </a:r>
            <a:endParaRPr b="0" i="0" sz="1300" u="none" cap="none" strike="noStrike">
              <a:solidFill>
                <a:schemeClr val="dk1"/>
              </a:solidFill>
              <a:latin typeface="Calibri"/>
              <a:ea typeface="Calibri"/>
              <a:cs typeface="Calibri"/>
              <a:sym typeface="Calibri"/>
            </a:endParaRPr>
          </a:p>
        </p:txBody>
      </p:sp>
      <p:sp>
        <p:nvSpPr>
          <p:cNvPr id="213" name="Google Shape;213;p6"/>
          <p:cNvSpPr/>
          <p:nvPr/>
        </p:nvSpPr>
        <p:spPr>
          <a:xfrm>
            <a:off x="446638" y="2430283"/>
            <a:ext cx="8185800" cy="877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100"/>
              <a:buFont typeface="Arial"/>
              <a:buNone/>
            </a:pPr>
            <a:r>
              <a:rPr b="0" i="0" lang="en-US" sz="1200" u="none" cap="none" strike="noStrike">
                <a:solidFill>
                  <a:srgbClr val="1A1A1A"/>
                </a:solidFill>
                <a:latin typeface="Arial"/>
                <a:ea typeface="Arial"/>
                <a:cs typeface="Arial"/>
                <a:sym typeface="Arial"/>
              </a:rPr>
              <a:t>• Deepen lifecycle ownership </a:t>
            </a:r>
            <a:r>
              <a:rPr lang="en-US" sz="1200">
                <a:solidFill>
                  <a:srgbClr val="1A1A1A"/>
                </a:solidFill>
              </a:rPr>
              <a:t>through </a:t>
            </a:r>
            <a:r>
              <a:rPr lang="en-US" sz="1200">
                <a:solidFill>
                  <a:srgbClr val="1A1A1A"/>
                </a:solidFill>
              </a:rPr>
              <a:t>renewal</a:t>
            </a:r>
            <a:r>
              <a:rPr lang="en-US" sz="1200">
                <a:solidFill>
                  <a:srgbClr val="1A1A1A"/>
                </a:solidFill>
              </a:rPr>
              <a:t> and crossel journeys</a:t>
            </a:r>
            <a:endParaRPr b="0" i="0" sz="1200" u="none" cap="none" strike="noStrike">
              <a:solidFill>
                <a:srgbClr val="1A1A1A"/>
              </a:solidFill>
              <a:latin typeface="Arial"/>
              <a:ea typeface="Arial"/>
              <a:cs typeface="Arial"/>
              <a:sym typeface="Arial"/>
            </a:endParaRPr>
          </a:p>
          <a:p>
            <a:pPr indent="0" lvl="0" marL="0" rtl="0" algn="l">
              <a:spcBef>
                <a:spcPts val="0"/>
              </a:spcBef>
              <a:spcAft>
                <a:spcPts val="0"/>
              </a:spcAft>
              <a:buClr>
                <a:srgbClr val="1A1A1A"/>
              </a:buClr>
              <a:buSzPts val="1100"/>
              <a:buFont typeface="Arial"/>
              <a:buNone/>
            </a:pPr>
            <a:r>
              <a:rPr lang="en-US" sz="1200">
                <a:solidFill>
                  <a:srgbClr val="1A1A1A"/>
                </a:solidFill>
              </a:rPr>
              <a:t>• Use consent-based data to improve recommendation relevance</a:t>
            </a:r>
            <a:endParaRPr sz="1200">
              <a:solidFill>
                <a:srgbClr val="1A1A1A"/>
              </a:solidFill>
            </a:endParaRPr>
          </a:p>
          <a:p>
            <a:pPr indent="0" lvl="0" marL="0" rtl="0" algn="l">
              <a:spcBef>
                <a:spcPts val="0"/>
              </a:spcBef>
              <a:spcAft>
                <a:spcPts val="0"/>
              </a:spcAft>
              <a:buClr>
                <a:srgbClr val="1A1A1A"/>
              </a:buClr>
              <a:buSzPts val="1100"/>
              <a:buFont typeface="Arial"/>
              <a:buNone/>
            </a:pPr>
            <a:r>
              <a:rPr lang="en-US" sz="1200">
                <a:solidFill>
                  <a:srgbClr val="1A1A1A"/>
                </a:solidFill>
              </a:rPr>
              <a:t>• Shift economics from acquisition-led to retention-led</a:t>
            </a:r>
            <a:endParaRPr sz="1200">
              <a:solidFill>
                <a:srgbClr val="1A1A1A"/>
              </a:solidFill>
            </a:endParaRPr>
          </a:p>
        </p:txBody>
      </p:sp>
      <p:sp>
        <p:nvSpPr>
          <p:cNvPr id="214" name="Google Shape;214;p6"/>
          <p:cNvSpPr/>
          <p:nvPr/>
        </p:nvSpPr>
        <p:spPr>
          <a:xfrm>
            <a:off x="457200" y="3255264"/>
            <a:ext cx="3931920" cy="27432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215" name="Google Shape;215;p6"/>
          <p:cNvSpPr/>
          <p:nvPr/>
        </p:nvSpPr>
        <p:spPr>
          <a:xfrm>
            <a:off x="457200" y="3505700"/>
            <a:ext cx="36576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B5A"/>
              </a:buClr>
              <a:buSzPts val="1100"/>
              <a:buFont typeface="Arial"/>
              <a:buNone/>
            </a:pPr>
            <a:r>
              <a:rPr b="1" i="0" lang="en-US" sz="1300" u="none" cap="none" strike="noStrike">
                <a:solidFill>
                  <a:srgbClr val="006B5A"/>
                </a:solidFill>
                <a:latin typeface="Arial"/>
                <a:ea typeface="Arial"/>
                <a:cs typeface="Arial"/>
                <a:sym typeface="Arial"/>
              </a:rPr>
              <a:t>What must be true by end of Year 2</a:t>
            </a:r>
            <a:endParaRPr b="0" i="0" sz="1300" u="none" cap="none" strike="noStrike">
              <a:solidFill>
                <a:schemeClr val="dk1"/>
              </a:solidFill>
              <a:latin typeface="Calibri"/>
              <a:ea typeface="Calibri"/>
              <a:cs typeface="Calibri"/>
              <a:sym typeface="Calibri"/>
            </a:endParaRPr>
          </a:p>
        </p:txBody>
      </p:sp>
      <p:sp>
        <p:nvSpPr>
          <p:cNvPr id="216" name="Google Shape;216;p6"/>
          <p:cNvSpPr/>
          <p:nvPr/>
        </p:nvSpPr>
        <p:spPr>
          <a:xfrm>
            <a:off x="457200" y="3865692"/>
            <a:ext cx="7772400" cy="982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000"/>
              <a:buFont typeface="Arial"/>
              <a:buNone/>
            </a:pPr>
            <a:r>
              <a:rPr b="0" i="0" lang="en-US" sz="1200" u="none" cap="none" strike="noStrike">
                <a:solidFill>
                  <a:srgbClr val="1A1A1A"/>
                </a:solidFill>
                <a:latin typeface="Arial"/>
                <a:ea typeface="Arial"/>
                <a:cs typeface="Arial"/>
                <a:sym typeface="Arial"/>
              </a:rPr>
              <a:t>✓ Customers return for renewals with less re-shopping</a:t>
            </a:r>
            <a:endParaRPr b="0" i="0" sz="1200" u="none" cap="none" strike="noStrike">
              <a:solidFill>
                <a:srgbClr val="1A1A1A"/>
              </a:solidFill>
              <a:latin typeface="Arial"/>
              <a:ea typeface="Arial"/>
              <a:cs typeface="Arial"/>
              <a:sym typeface="Arial"/>
            </a:endParaRPr>
          </a:p>
          <a:p>
            <a:pPr indent="0" lvl="0" marL="0" rtl="0" algn="l">
              <a:spcBef>
                <a:spcPts val="0"/>
              </a:spcBef>
              <a:spcAft>
                <a:spcPts val="0"/>
              </a:spcAft>
              <a:buClr>
                <a:srgbClr val="1A1A1A"/>
              </a:buClr>
              <a:buSzPts val="1000"/>
              <a:buFont typeface="Arial"/>
              <a:buNone/>
            </a:pPr>
            <a:r>
              <a:rPr lang="en-US" sz="1200">
                <a:solidFill>
                  <a:srgbClr val="1A1A1A"/>
                </a:solidFill>
              </a:rPr>
              <a:t>✓Average policy per user increased</a:t>
            </a:r>
            <a:endParaRPr sz="1200">
              <a:solidFill>
                <a:srgbClr val="1A1A1A"/>
              </a:solidFill>
            </a:endParaRPr>
          </a:p>
          <a:p>
            <a:pPr indent="0" lvl="0" marL="0" rtl="0" algn="l">
              <a:spcBef>
                <a:spcPts val="0"/>
              </a:spcBef>
              <a:spcAft>
                <a:spcPts val="0"/>
              </a:spcAft>
              <a:buClr>
                <a:srgbClr val="1A1A1A"/>
              </a:buClr>
              <a:buSzPts val="1000"/>
              <a:buFont typeface="Arial"/>
              <a:buNone/>
            </a:pPr>
            <a:r>
              <a:rPr lang="en-US" sz="1200">
                <a:solidFill>
                  <a:srgbClr val="1A1A1A"/>
                </a:solidFill>
              </a:rPr>
              <a:t>✓ Advisors spend time on high-value cases</a:t>
            </a:r>
            <a:endParaRPr sz="1200">
              <a:solidFill>
                <a:srgbClr val="1A1A1A"/>
              </a:solidFill>
            </a:endParaRPr>
          </a:p>
          <a:p>
            <a:pPr indent="0" lvl="0" marL="0" rtl="0" algn="l">
              <a:spcBef>
                <a:spcPts val="0"/>
              </a:spcBef>
              <a:spcAft>
                <a:spcPts val="0"/>
              </a:spcAft>
              <a:buClr>
                <a:srgbClr val="1A1A1A"/>
              </a:buClr>
              <a:buSzPts val="1000"/>
              <a:buFont typeface="Arial"/>
              <a:buNone/>
            </a:pPr>
            <a:r>
              <a:rPr lang="en-US" sz="1200">
                <a:solidFill>
                  <a:srgbClr val="1A1A1A"/>
                </a:solidFill>
              </a:rPr>
              <a:t>✓ Personalization improves relevance without eroding trust</a:t>
            </a:r>
            <a:endParaRPr sz="1200">
              <a:solidFill>
                <a:schemeClr val="dk1"/>
              </a:solidFill>
              <a:latin typeface="Calibri"/>
              <a:ea typeface="Calibri"/>
              <a:cs typeface="Calibri"/>
              <a:sym typeface="Calibri"/>
            </a:endParaRPr>
          </a:p>
          <a:p>
            <a:pPr indent="0" lvl="0" marL="0" rtl="0" algn="l">
              <a:spcBef>
                <a:spcPts val="0"/>
              </a:spcBef>
              <a:spcAft>
                <a:spcPts val="0"/>
              </a:spcAft>
              <a:buClr>
                <a:srgbClr val="1A1A1A"/>
              </a:buClr>
              <a:buSzPts val="1000"/>
              <a:buFont typeface="Arial"/>
              <a:buNone/>
            </a:pPr>
            <a:r>
              <a:t/>
            </a:r>
            <a:endParaRPr sz="1200">
              <a:solidFill>
                <a:srgbClr val="1A1A1A"/>
              </a:solidFill>
            </a:endParaRPr>
          </a:p>
          <a:p>
            <a:pPr indent="0" lvl="0" marL="0" marR="0" rtl="0" algn="l">
              <a:spcBef>
                <a:spcPts val="0"/>
              </a:spcBef>
              <a:spcAft>
                <a:spcPts val="0"/>
              </a:spcAft>
              <a:buClr>
                <a:srgbClr val="1A1A1A"/>
              </a:buClr>
              <a:buSzPts val="1000"/>
              <a:buFont typeface="Arial"/>
              <a:buNone/>
            </a:pPr>
            <a:r>
              <a:t/>
            </a:r>
            <a:endParaRPr sz="1200">
              <a:solidFill>
                <a:srgbClr val="1A1A1A"/>
              </a:solidFill>
            </a:endParaRPr>
          </a:p>
        </p:txBody>
      </p:sp>
      <p:pic>
        <p:nvPicPr>
          <p:cNvPr id="217" name="Google Shape;217;p6" title="ChatGPT Image Feb 6, 2026, 10_45_01 AM.png"/>
          <p:cNvPicPr preferRelativeResize="0"/>
          <p:nvPr/>
        </p:nvPicPr>
        <p:blipFill>
          <a:blip r:embed="rId3">
            <a:alphaModFix/>
          </a:blip>
          <a:stretch>
            <a:fillRect/>
          </a:stretch>
        </p:blipFill>
        <p:spPr>
          <a:xfrm>
            <a:off x="212121" y="58853"/>
            <a:ext cx="1097303" cy="731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7"/>
          <p:cNvSpPr/>
          <p:nvPr/>
        </p:nvSpPr>
        <p:spPr>
          <a:xfrm>
            <a:off x="0" y="0"/>
            <a:ext cx="137160" cy="5148072"/>
          </a:xfrm>
          <a:prstGeom prst="rect">
            <a:avLst/>
          </a:prstGeom>
          <a:solidFill>
            <a:srgbClr val="E639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p:nvPr/>
        </p:nvSpPr>
        <p:spPr>
          <a:xfrm>
            <a:off x="457200" y="822960"/>
            <a:ext cx="1371600" cy="320040"/>
          </a:xfrm>
          <a:prstGeom prst="roundRect">
            <a:avLst>
              <a:gd fmla="val 16667" name="adj"/>
            </a:avLst>
          </a:prstGeom>
          <a:solidFill>
            <a:srgbClr val="E639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
          <p:cNvSpPr/>
          <p:nvPr/>
        </p:nvSpPr>
        <p:spPr>
          <a:xfrm>
            <a:off x="457200" y="822960"/>
            <a:ext cx="1371600" cy="32004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YEAR 3</a:t>
            </a:r>
            <a:endParaRPr b="0" i="0" sz="1200" u="none" cap="none" strike="noStrike">
              <a:solidFill>
                <a:schemeClr val="dk1"/>
              </a:solidFill>
              <a:latin typeface="Calibri"/>
              <a:ea typeface="Calibri"/>
              <a:cs typeface="Calibri"/>
              <a:sym typeface="Calibri"/>
            </a:endParaRPr>
          </a:p>
        </p:txBody>
      </p:sp>
      <p:sp>
        <p:nvSpPr>
          <p:cNvPr id="226" name="Google Shape;226;p7"/>
          <p:cNvSpPr/>
          <p:nvPr/>
        </p:nvSpPr>
        <p:spPr>
          <a:xfrm>
            <a:off x="1920252" y="791265"/>
            <a:ext cx="6849300" cy="365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2400"/>
              <a:buFont typeface="Arial"/>
              <a:buNone/>
            </a:pPr>
            <a:r>
              <a:rPr b="1" i="0" lang="en-US" sz="2400" u="none" cap="none" strike="noStrike">
                <a:solidFill>
                  <a:srgbClr val="1A1A1A"/>
                </a:solidFill>
                <a:latin typeface="Arial"/>
                <a:ea typeface="Arial"/>
                <a:cs typeface="Arial"/>
                <a:sym typeface="Arial"/>
              </a:rPr>
              <a:t>Ecosystem Scale &amp; </a:t>
            </a:r>
            <a:r>
              <a:rPr b="1" lang="en-US" sz="2400">
                <a:solidFill>
                  <a:srgbClr val="1A1A1A"/>
                </a:solidFill>
              </a:rPr>
              <a:t>E</a:t>
            </a:r>
            <a:r>
              <a:rPr b="1" i="0" lang="en-US" sz="2400" u="none" cap="none" strike="noStrike">
                <a:solidFill>
                  <a:srgbClr val="1A1A1A"/>
                </a:solidFill>
                <a:latin typeface="Arial"/>
                <a:ea typeface="Arial"/>
                <a:cs typeface="Arial"/>
                <a:sym typeface="Arial"/>
              </a:rPr>
              <a:t>xpansion</a:t>
            </a:r>
            <a:endParaRPr b="0" i="0" sz="2400" u="none" cap="none" strike="noStrike">
              <a:solidFill>
                <a:schemeClr val="dk1"/>
              </a:solidFill>
              <a:latin typeface="Calibri"/>
              <a:ea typeface="Calibri"/>
              <a:cs typeface="Calibri"/>
              <a:sym typeface="Calibri"/>
            </a:endParaRPr>
          </a:p>
        </p:txBody>
      </p:sp>
      <p:sp>
        <p:nvSpPr>
          <p:cNvPr id="227" name="Google Shape;227;p7"/>
          <p:cNvSpPr/>
          <p:nvPr/>
        </p:nvSpPr>
        <p:spPr>
          <a:xfrm>
            <a:off x="457200" y="1371600"/>
            <a:ext cx="1828800" cy="27432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B5A"/>
              </a:buClr>
              <a:buSzPts val="1200"/>
              <a:buFont typeface="Arial"/>
              <a:buNone/>
            </a:pPr>
            <a:r>
              <a:rPr b="1" i="0" lang="en-US" sz="1300" u="none" cap="none" strike="noStrike">
                <a:solidFill>
                  <a:srgbClr val="006B5A"/>
                </a:solidFill>
                <a:latin typeface="Arial"/>
                <a:ea typeface="Arial"/>
                <a:cs typeface="Arial"/>
                <a:sym typeface="Arial"/>
              </a:rPr>
              <a:t>Strategic Goal</a:t>
            </a:r>
            <a:endParaRPr b="0" i="0" sz="1300" u="none" cap="none" strike="noStrike">
              <a:solidFill>
                <a:schemeClr val="dk1"/>
              </a:solidFill>
              <a:latin typeface="Calibri"/>
              <a:ea typeface="Calibri"/>
              <a:cs typeface="Calibri"/>
              <a:sym typeface="Calibri"/>
            </a:endParaRPr>
          </a:p>
        </p:txBody>
      </p:sp>
      <p:sp>
        <p:nvSpPr>
          <p:cNvPr id="228" name="Google Shape;228;p7"/>
          <p:cNvSpPr/>
          <p:nvPr/>
        </p:nvSpPr>
        <p:spPr>
          <a:xfrm>
            <a:off x="457200" y="1645920"/>
            <a:ext cx="7772400" cy="36576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300"/>
              <a:buFont typeface="Arial"/>
              <a:buNone/>
            </a:pPr>
            <a:r>
              <a:rPr i="0" lang="en-US" sz="1200" u="none" cap="none" strike="noStrike">
                <a:solidFill>
                  <a:srgbClr val="1A1A1A"/>
                </a:solidFill>
              </a:rPr>
              <a:t>Scale the hybrid model through partners and data — only where it works.</a:t>
            </a:r>
            <a:endParaRPr i="0" sz="1200" u="none" cap="none" strike="noStrike">
              <a:solidFill>
                <a:schemeClr val="dk1"/>
              </a:solidFill>
            </a:endParaRPr>
          </a:p>
        </p:txBody>
      </p:sp>
      <p:sp>
        <p:nvSpPr>
          <p:cNvPr id="229" name="Google Shape;229;p7"/>
          <p:cNvSpPr/>
          <p:nvPr/>
        </p:nvSpPr>
        <p:spPr>
          <a:xfrm>
            <a:off x="457200" y="2222771"/>
            <a:ext cx="18288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B5A"/>
              </a:buClr>
              <a:buSzPts val="1100"/>
              <a:buFont typeface="Arial"/>
              <a:buNone/>
            </a:pPr>
            <a:r>
              <a:rPr b="1" i="0" lang="en-US" sz="1300" u="none" cap="none" strike="noStrike">
                <a:solidFill>
                  <a:srgbClr val="006B5A"/>
                </a:solidFill>
                <a:latin typeface="Arial"/>
                <a:ea typeface="Arial"/>
                <a:cs typeface="Arial"/>
                <a:sym typeface="Arial"/>
              </a:rPr>
              <a:t>Primary Focus</a:t>
            </a:r>
            <a:endParaRPr b="0" i="0" sz="1300" u="none" cap="none" strike="noStrike">
              <a:solidFill>
                <a:schemeClr val="dk1"/>
              </a:solidFill>
              <a:latin typeface="Calibri"/>
              <a:ea typeface="Calibri"/>
              <a:cs typeface="Calibri"/>
              <a:sym typeface="Calibri"/>
            </a:endParaRPr>
          </a:p>
        </p:txBody>
      </p:sp>
      <p:sp>
        <p:nvSpPr>
          <p:cNvPr id="230" name="Google Shape;230;p7"/>
          <p:cNvSpPr/>
          <p:nvPr/>
        </p:nvSpPr>
        <p:spPr>
          <a:xfrm>
            <a:off x="457200" y="2308253"/>
            <a:ext cx="8229600" cy="858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100"/>
              <a:buFont typeface="Arial"/>
              <a:buNone/>
            </a:pPr>
            <a:r>
              <a:rPr b="0" i="0" lang="en-US" sz="1200" u="none" cap="none" strike="noStrike">
                <a:solidFill>
                  <a:srgbClr val="1A1A1A"/>
                </a:solidFill>
                <a:latin typeface="Arial"/>
                <a:ea typeface="Arial"/>
                <a:cs typeface="Arial"/>
                <a:sym typeface="Arial"/>
              </a:rPr>
              <a:t>• </a:t>
            </a:r>
            <a:r>
              <a:rPr b="0" i="0" lang="en-US" sz="1200" u="none" cap="none" strike="noStrike">
                <a:solidFill>
                  <a:srgbClr val="1A1A1A"/>
                </a:solidFill>
                <a:latin typeface="Arial"/>
                <a:ea typeface="Arial"/>
                <a:cs typeface="Arial"/>
                <a:sym typeface="Arial"/>
              </a:rPr>
              <a:t>Leverage open banking and embedded partnerships </a:t>
            </a:r>
            <a:endParaRPr sz="1200">
              <a:solidFill>
                <a:srgbClr val="1A1A1A"/>
              </a:solidFill>
            </a:endParaRPr>
          </a:p>
          <a:p>
            <a:pPr indent="0" lvl="0" marL="0" marR="0" rtl="0" algn="l">
              <a:spcBef>
                <a:spcPts val="0"/>
              </a:spcBef>
              <a:spcAft>
                <a:spcPts val="0"/>
              </a:spcAft>
              <a:buClr>
                <a:srgbClr val="1A1A1A"/>
              </a:buClr>
              <a:buSzPts val="1100"/>
              <a:buFont typeface="Arial"/>
              <a:buNone/>
            </a:pPr>
            <a:r>
              <a:rPr lang="en-US" sz="1200">
                <a:solidFill>
                  <a:srgbClr val="1A1A1A"/>
                </a:solidFill>
              </a:rPr>
              <a:t>• Make expansion decisions based on validated data (Distribution channel vs verticals vs geography)</a:t>
            </a:r>
            <a:endParaRPr sz="1200">
              <a:solidFill>
                <a:srgbClr val="1A1A1A"/>
              </a:solidFill>
            </a:endParaRPr>
          </a:p>
        </p:txBody>
      </p:sp>
      <p:sp>
        <p:nvSpPr>
          <p:cNvPr id="231" name="Google Shape;231;p7"/>
          <p:cNvSpPr/>
          <p:nvPr/>
        </p:nvSpPr>
        <p:spPr>
          <a:xfrm>
            <a:off x="457200" y="3274016"/>
            <a:ext cx="36576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B5A"/>
              </a:buClr>
              <a:buSzPts val="1100"/>
              <a:buFont typeface="Arial"/>
              <a:buNone/>
            </a:pPr>
            <a:r>
              <a:rPr b="1" i="0" lang="en-US" sz="1300" u="none" cap="none" strike="noStrike">
                <a:solidFill>
                  <a:srgbClr val="006B5A"/>
                </a:solidFill>
                <a:latin typeface="Arial"/>
                <a:ea typeface="Arial"/>
                <a:cs typeface="Arial"/>
                <a:sym typeface="Arial"/>
              </a:rPr>
              <a:t>What must be true by end of Year 3</a:t>
            </a:r>
            <a:endParaRPr b="0" i="0" sz="1300" u="none" cap="none" strike="noStrike">
              <a:solidFill>
                <a:schemeClr val="dk1"/>
              </a:solidFill>
              <a:latin typeface="Calibri"/>
              <a:ea typeface="Calibri"/>
              <a:cs typeface="Calibri"/>
              <a:sym typeface="Calibri"/>
            </a:endParaRPr>
          </a:p>
        </p:txBody>
      </p:sp>
      <p:sp>
        <p:nvSpPr>
          <p:cNvPr id="232" name="Google Shape;232;p7"/>
          <p:cNvSpPr/>
          <p:nvPr/>
        </p:nvSpPr>
        <p:spPr>
          <a:xfrm>
            <a:off x="457200" y="3568904"/>
            <a:ext cx="7772400" cy="731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000"/>
              <a:buFont typeface="Arial"/>
              <a:buNone/>
            </a:pPr>
            <a:r>
              <a:rPr b="0" i="0" lang="en-US" sz="1200" u="none" cap="none" strike="noStrike">
                <a:solidFill>
                  <a:srgbClr val="1A1A1A"/>
                </a:solidFill>
                <a:latin typeface="Arial"/>
                <a:ea typeface="Arial"/>
                <a:cs typeface="Arial"/>
                <a:sym typeface="Arial"/>
              </a:rPr>
              <a:t>✓ Embedded journeys outperform pure lead gen</a:t>
            </a:r>
            <a:endParaRPr b="0" i="0" sz="1200" u="none" cap="none" strike="noStrike">
              <a:solidFill>
                <a:srgbClr val="1A1A1A"/>
              </a:solidFill>
              <a:latin typeface="Arial"/>
              <a:ea typeface="Arial"/>
              <a:cs typeface="Arial"/>
              <a:sym typeface="Arial"/>
            </a:endParaRPr>
          </a:p>
          <a:p>
            <a:pPr indent="0" lvl="0" marL="0" rtl="0" algn="l">
              <a:spcBef>
                <a:spcPts val="0"/>
              </a:spcBef>
              <a:spcAft>
                <a:spcPts val="0"/>
              </a:spcAft>
              <a:buClr>
                <a:srgbClr val="1A1A1A"/>
              </a:buClr>
              <a:buSzPts val="1000"/>
              <a:buFont typeface="Arial"/>
              <a:buNone/>
            </a:pPr>
            <a:r>
              <a:rPr lang="en-US" sz="1200">
                <a:solidFill>
                  <a:srgbClr val="1A1A1A"/>
                </a:solidFill>
              </a:rPr>
              <a:t>✓ Consent-based data improves outcomes</a:t>
            </a:r>
            <a:endParaRPr sz="1200">
              <a:solidFill>
                <a:srgbClr val="1A1A1A"/>
              </a:solidFill>
            </a:endParaRPr>
          </a:p>
          <a:p>
            <a:pPr indent="0" lvl="0" marL="0" rtl="0" algn="l">
              <a:spcBef>
                <a:spcPts val="0"/>
              </a:spcBef>
              <a:spcAft>
                <a:spcPts val="0"/>
              </a:spcAft>
              <a:buClr>
                <a:srgbClr val="1A1A1A"/>
              </a:buClr>
              <a:buSzPts val="1000"/>
              <a:buFont typeface="Arial"/>
              <a:buNone/>
            </a:pPr>
            <a:r>
              <a:rPr lang="en-US" sz="1200">
                <a:solidFill>
                  <a:srgbClr val="1A1A1A"/>
                </a:solidFill>
              </a:rPr>
              <a:t>✓ Expansion decisions are economically justified</a:t>
            </a:r>
            <a:endParaRPr sz="1200">
              <a:solidFill>
                <a:srgbClr val="1A1A1A"/>
              </a:solidFill>
            </a:endParaRPr>
          </a:p>
          <a:p>
            <a:pPr indent="0" lvl="0" marL="0" marR="0" rtl="0" algn="l">
              <a:spcBef>
                <a:spcPts val="0"/>
              </a:spcBef>
              <a:spcAft>
                <a:spcPts val="0"/>
              </a:spcAft>
              <a:buClr>
                <a:srgbClr val="1A1A1A"/>
              </a:buClr>
              <a:buSzPts val="1000"/>
              <a:buFont typeface="Arial"/>
              <a:buNone/>
            </a:pPr>
            <a:r>
              <a:t/>
            </a:r>
            <a:endParaRPr sz="1200">
              <a:solidFill>
                <a:srgbClr val="1A1A1A"/>
              </a:solidFill>
            </a:endParaRPr>
          </a:p>
        </p:txBody>
      </p:sp>
      <p:sp>
        <p:nvSpPr>
          <p:cNvPr id="233" name="Google Shape;233;p7"/>
          <p:cNvSpPr/>
          <p:nvPr/>
        </p:nvSpPr>
        <p:spPr>
          <a:xfrm>
            <a:off x="457200" y="4187952"/>
            <a:ext cx="7772400" cy="23774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000"/>
              <a:buFont typeface="Arial"/>
              <a:buNone/>
            </a:pPr>
            <a:r>
              <a:t/>
            </a:r>
            <a:endParaRPr b="0" i="0" sz="1000" u="none" cap="none" strike="noStrike">
              <a:solidFill>
                <a:schemeClr val="dk1"/>
              </a:solidFill>
              <a:latin typeface="Calibri"/>
              <a:ea typeface="Calibri"/>
              <a:cs typeface="Calibri"/>
              <a:sym typeface="Calibri"/>
            </a:endParaRPr>
          </a:p>
        </p:txBody>
      </p:sp>
      <p:sp>
        <p:nvSpPr>
          <p:cNvPr id="234" name="Google Shape;234;p7"/>
          <p:cNvSpPr/>
          <p:nvPr/>
        </p:nvSpPr>
        <p:spPr>
          <a:xfrm>
            <a:off x="457200" y="4443984"/>
            <a:ext cx="7772400" cy="23774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000"/>
              <a:buFont typeface="Arial"/>
              <a:buNone/>
            </a:pPr>
            <a:r>
              <a:t/>
            </a:r>
            <a:endParaRPr b="0" i="0" sz="1000" u="none" cap="none" strike="noStrike">
              <a:solidFill>
                <a:schemeClr val="dk1"/>
              </a:solidFill>
              <a:latin typeface="Calibri"/>
              <a:ea typeface="Calibri"/>
              <a:cs typeface="Calibri"/>
              <a:sym typeface="Calibri"/>
            </a:endParaRPr>
          </a:p>
        </p:txBody>
      </p:sp>
      <p:pic>
        <p:nvPicPr>
          <p:cNvPr id="235" name="Google Shape;235;p7" title="ChatGPT Image Feb 6, 2026, 10_45_01 AM.png"/>
          <p:cNvPicPr preferRelativeResize="0"/>
          <p:nvPr/>
        </p:nvPicPr>
        <p:blipFill>
          <a:blip r:embed="rId3">
            <a:alphaModFix/>
          </a:blip>
          <a:stretch>
            <a:fillRect/>
          </a:stretch>
        </p:blipFill>
        <p:spPr>
          <a:xfrm>
            <a:off x="212121" y="58853"/>
            <a:ext cx="1097303" cy="731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3c63e31cf0f_1_377"/>
          <p:cNvSpPr/>
          <p:nvPr/>
        </p:nvSpPr>
        <p:spPr>
          <a:xfrm>
            <a:off x="6126475" y="1662150"/>
            <a:ext cx="2651700" cy="3058200"/>
          </a:xfrm>
          <a:prstGeom prst="rect">
            <a:avLst/>
          </a:prstGeom>
          <a:solidFill>
            <a:srgbClr val="FFFFFF"/>
          </a:solidFill>
          <a:ln cap="flat" cmpd="sng" w="19050">
            <a:solidFill>
              <a:srgbClr val="E639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 name="Google Shape;242;g3c63e31cf0f_1_377"/>
          <p:cNvSpPr/>
          <p:nvPr/>
        </p:nvSpPr>
        <p:spPr>
          <a:xfrm>
            <a:off x="3291850" y="1627500"/>
            <a:ext cx="2651700" cy="3127500"/>
          </a:xfrm>
          <a:prstGeom prst="rect">
            <a:avLst/>
          </a:prstGeom>
          <a:solidFill>
            <a:srgbClr val="FFFFFF"/>
          </a:solidFill>
          <a:ln cap="flat" cmpd="sng" w="19050">
            <a:solidFill>
              <a:srgbClr val="FFD5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 name="Google Shape;243;g3c63e31cf0f_1_377"/>
          <p:cNvSpPr/>
          <p:nvPr/>
        </p:nvSpPr>
        <p:spPr>
          <a:xfrm>
            <a:off x="457225" y="1627500"/>
            <a:ext cx="2651700" cy="3127500"/>
          </a:xfrm>
          <a:prstGeom prst="rect">
            <a:avLst/>
          </a:prstGeom>
          <a:solidFill>
            <a:srgbClr val="FFFFFF"/>
          </a:solidFill>
          <a:ln cap="flat" cmpd="sng" w="19050">
            <a:solidFill>
              <a:srgbClr val="006B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 name="Google Shape;244;g3c63e31cf0f_1_377"/>
          <p:cNvSpPr/>
          <p:nvPr/>
        </p:nvSpPr>
        <p:spPr>
          <a:xfrm>
            <a:off x="0" y="0"/>
            <a:ext cx="9144000" cy="1098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3c63e31cf0f_1_377"/>
          <p:cNvSpPr/>
          <p:nvPr/>
        </p:nvSpPr>
        <p:spPr>
          <a:xfrm>
            <a:off x="457200" y="822960"/>
            <a:ext cx="73152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2800"/>
              <a:buFont typeface="Arial"/>
              <a:buNone/>
            </a:pPr>
            <a:r>
              <a:rPr b="1" i="0" lang="en-US" sz="2800" u="none" cap="none" strike="noStrike">
                <a:solidFill>
                  <a:srgbClr val="1A1A1A"/>
                </a:solidFill>
                <a:latin typeface="Arial"/>
                <a:ea typeface="Arial"/>
                <a:cs typeface="Arial"/>
                <a:sym typeface="Arial"/>
              </a:rPr>
              <a:t>18-Month Strategic Roadmap</a:t>
            </a:r>
            <a:endParaRPr b="0" i="0" sz="2800" u="none" cap="none" strike="noStrike">
              <a:solidFill>
                <a:schemeClr val="dk1"/>
              </a:solidFill>
              <a:latin typeface="Calibri"/>
              <a:ea typeface="Calibri"/>
              <a:cs typeface="Calibri"/>
              <a:sym typeface="Calibri"/>
            </a:endParaRPr>
          </a:p>
        </p:txBody>
      </p:sp>
      <p:sp>
        <p:nvSpPr>
          <p:cNvPr id="246" name="Google Shape;246;g3c63e31cf0f_1_377"/>
          <p:cNvSpPr/>
          <p:nvPr/>
        </p:nvSpPr>
        <p:spPr>
          <a:xfrm>
            <a:off x="457200" y="1325880"/>
            <a:ext cx="914400" cy="73200"/>
          </a:xfrm>
          <a:prstGeom prst="rect">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3c63e31cf0f_1_377"/>
          <p:cNvSpPr/>
          <p:nvPr/>
        </p:nvSpPr>
        <p:spPr>
          <a:xfrm>
            <a:off x="1371600" y="1325880"/>
            <a:ext cx="457200" cy="73200"/>
          </a:xfrm>
          <a:prstGeom prst="rect">
            <a:avLst/>
          </a:prstGeom>
          <a:solidFill>
            <a:srgbClr val="E639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3c63e31cf0f_1_377"/>
          <p:cNvSpPr/>
          <p:nvPr/>
        </p:nvSpPr>
        <p:spPr>
          <a:xfrm>
            <a:off x="457200" y="1554480"/>
            <a:ext cx="2651700" cy="502800"/>
          </a:xfrm>
          <a:prstGeom prst="rect">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3c63e31cf0f_1_377"/>
          <p:cNvSpPr/>
          <p:nvPr/>
        </p:nvSpPr>
        <p:spPr>
          <a:xfrm>
            <a:off x="548640" y="1572768"/>
            <a:ext cx="2469000" cy="201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900"/>
              <a:buFont typeface="Arial"/>
              <a:buNone/>
            </a:pPr>
            <a:r>
              <a:rPr b="1" i="0" lang="en-US" sz="900" u="none" cap="none" strike="noStrike">
                <a:solidFill>
                  <a:srgbClr val="FFFFFF"/>
                </a:solidFill>
                <a:latin typeface="Arial"/>
                <a:ea typeface="Arial"/>
                <a:cs typeface="Arial"/>
                <a:sym typeface="Arial"/>
              </a:rPr>
              <a:t>0–6 Months</a:t>
            </a:r>
            <a:endParaRPr b="0" i="0" sz="900" u="none" cap="none" strike="noStrike">
              <a:solidFill>
                <a:schemeClr val="dk1"/>
              </a:solidFill>
              <a:latin typeface="Calibri"/>
              <a:ea typeface="Calibri"/>
              <a:cs typeface="Calibri"/>
              <a:sym typeface="Calibri"/>
            </a:endParaRPr>
          </a:p>
        </p:txBody>
      </p:sp>
      <p:sp>
        <p:nvSpPr>
          <p:cNvPr id="250" name="Google Shape;250;g3c63e31cf0f_1_377"/>
          <p:cNvSpPr/>
          <p:nvPr/>
        </p:nvSpPr>
        <p:spPr>
          <a:xfrm>
            <a:off x="548640" y="1755648"/>
            <a:ext cx="2469000" cy="27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000"/>
              <a:buFont typeface="Arial"/>
              <a:buNone/>
            </a:pPr>
            <a:r>
              <a:rPr b="1" lang="en-US" sz="900">
                <a:solidFill>
                  <a:srgbClr val="FFFFFF"/>
                </a:solidFill>
              </a:rPr>
              <a:t>Understand performance and deliver a consistently reliable experience.</a:t>
            </a:r>
            <a:endParaRPr b="0" i="0" sz="900" u="none" cap="none" strike="noStrike">
              <a:solidFill>
                <a:schemeClr val="dk1"/>
              </a:solidFill>
              <a:latin typeface="Calibri"/>
              <a:ea typeface="Calibri"/>
              <a:cs typeface="Calibri"/>
              <a:sym typeface="Calibri"/>
            </a:endParaRPr>
          </a:p>
        </p:txBody>
      </p:sp>
      <p:sp>
        <p:nvSpPr>
          <p:cNvPr id="251" name="Google Shape;251;g3c63e31cf0f_1_377"/>
          <p:cNvSpPr/>
          <p:nvPr/>
        </p:nvSpPr>
        <p:spPr>
          <a:xfrm>
            <a:off x="548640" y="2121408"/>
            <a:ext cx="2469000" cy="16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B5A"/>
              </a:buClr>
              <a:buSzPts val="700"/>
              <a:buFont typeface="Arial"/>
              <a:buNone/>
            </a:pPr>
            <a:r>
              <a:rPr b="1" i="0" lang="en-US" sz="700" u="none" cap="none" strike="noStrike">
                <a:solidFill>
                  <a:srgbClr val="006B5A"/>
                </a:solidFill>
                <a:latin typeface="Arial"/>
                <a:ea typeface="Arial"/>
                <a:cs typeface="Arial"/>
                <a:sym typeface="Arial"/>
              </a:rPr>
              <a:t>OUTCOME</a:t>
            </a:r>
            <a:endParaRPr b="0" i="0" sz="700" u="none" cap="none" strike="noStrike">
              <a:solidFill>
                <a:schemeClr val="dk1"/>
              </a:solidFill>
              <a:latin typeface="Calibri"/>
              <a:ea typeface="Calibri"/>
              <a:cs typeface="Calibri"/>
              <a:sym typeface="Calibri"/>
            </a:endParaRPr>
          </a:p>
        </p:txBody>
      </p:sp>
      <p:sp>
        <p:nvSpPr>
          <p:cNvPr id="252" name="Google Shape;252;g3c63e31cf0f_1_377"/>
          <p:cNvSpPr/>
          <p:nvPr/>
        </p:nvSpPr>
        <p:spPr>
          <a:xfrm>
            <a:off x="548640" y="2204737"/>
            <a:ext cx="2469000" cy="411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700"/>
              <a:buFont typeface="Arial"/>
              <a:buNone/>
            </a:pPr>
            <a:r>
              <a:rPr b="0" i="0" lang="en-US" sz="700" u="none" cap="none" strike="noStrike">
                <a:solidFill>
                  <a:srgbClr val="1A1A1A"/>
                </a:solidFill>
                <a:latin typeface="Arial"/>
                <a:ea typeface="Arial"/>
                <a:cs typeface="Arial"/>
                <a:sym typeface="Arial"/>
              </a:rPr>
              <a:t>Protego is stable, predictable, and clearly understood by customers and internal teams.</a:t>
            </a:r>
            <a:endParaRPr b="0" i="0" sz="700" u="none" cap="none" strike="noStrike">
              <a:solidFill>
                <a:schemeClr val="dk1"/>
              </a:solidFill>
              <a:latin typeface="Calibri"/>
              <a:ea typeface="Calibri"/>
              <a:cs typeface="Calibri"/>
              <a:sym typeface="Calibri"/>
            </a:endParaRPr>
          </a:p>
        </p:txBody>
      </p:sp>
      <p:sp>
        <p:nvSpPr>
          <p:cNvPr id="253" name="Google Shape;253;g3c63e31cf0f_1_377"/>
          <p:cNvSpPr/>
          <p:nvPr/>
        </p:nvSpPr>
        <p:spPr>
          <a:xfrm>
            <a:off x="548640" y="2595145"/>
            <a:ext cx="2469000" cy="16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B5A"/>
              </a:buClr>
              <a:buSzPts val="700"/>
              <a:buFont typeface="Arial"/>
              <a:buNone/>
            </a:pPr>
            <a:r>
              <a:rPr b="1" lang="en-US" sz="700">
                <a:solidFill>
                  <a:srgbClr val="006B5A"/>
                </a:solidFill>
              </a:rPr>
              <a:t>INITIATIVES</a:t>
            </a:r>
            <a:endParaRPr b="0" i="0" sz="700" u="none" cap="none" strike="noStrike">
              <a:solidFill>
                <a:schemeClr val="dk1"/>
              </a:solidFill>
              <a:latin typeface="Calibri"/>
              <a:ea typeface="Calibri"/>
              <a:cs typeface="Calibri"/>
              <a:sym typeface="Calibri"/>
            </a:endParaRPr>
          </a:p>
        </p:txBody>
      </p:sp>
      <p:sp>
        <p:nvSpPr>
          <p:cNvPr id="254" name="Google Shape;254;g3c63e31cf0f_1_377"/>
          <p:cNvSpPr/>
          <p:nvPr/>
        </p:nvSpPr>
        <p:spPr>
          <a:xfrm>
            <a:off x="548475" y="2750590"/>
            <a:ext cx="2469000" cy="1902000"/>
          </a:xfrm>
          <a:prstGeom prst="rect">
            <a:avLst/>
          </a:prstGeom>
          <a:noFill/>
          <a:ln>
            <a:noFill/>
          </a:ln>
        </p:spPr>
        <p:txBody>
          <a:bodyPr anchorCtr="0" anchor="t" bIns="45700" lIns="91425" spcFirstLastPara="1" rIns="91425" wrap="square" tIns="45700">
            <a:noAutofit/>
          </a:bodyPr>
          <a:lstStyle/>
          <a:p>
            <a:pPr indent="-276225" lvl="0" marL="457200" marR="0" rtl="0" algn="l">
              <a:spcBef>
                <a:spcPts val="0"/>
              </a:spcBef>
              <a:spcAft>
                <a:spcPts val="0"/>
              </a:spcAft>
              <a:buClr>
                <a:srgbClr val="1A1A1A"/>
              </a:buClr>
              <a:buSzPts val="750"/>
              <a:buChar char="●"/>
            </a:pPr>
            <a:r>
              <a:rPr b="0" i="0" lang="en-US" sz="750" u="none" cap="none" strike="noStrike">
                <a:solidFill>
                  <a:srgbClr val="1A1A1A"/>
                </a:solidFill>
                <a:latin typeface="Arial"/>
                <a:ea typeface="Arial"/>
                <a:cs typeface="Arial"/>
                <a:sym typeface="Arial"/>
              </a:rPr>
              <a:t>Discover</a:t>
            </a:r>
            <a:r>
              <a:rPr lang="en-US" sz="750">
                <a:solidFill>
                  <a:srgbClr val="1A1A1A"/>
                </a:solidFill>
              </a:rPr>
              <a:t>y S</a:t>
            </a:r>
            <a:r>
              <a:rPr b="0" i="0" lang="en-US" sz="750" u="none" cap="none" strike="noStrike">
                <a:solidFill>
                  <a:srgbClr val="1A1A1A"/>
                </a:solidFill>
                <a:latin typeface="Arial"/>
                <a:ea typeface="Arial"/>
                <a:cs typeface="Arial"/>
                <a:sym typeface="Arial"/>
              </a:rPr>
              <a:t>print</a:t>
            </a:r>
            <a:endParaRPr sz="750">
              <a:solidFill>
                <a:srgbClr val="1A1A1A"/>
              </a:solidFill>
            </a:endParaRPr>
          </a:p>
          <a:p>
            <a:pPr indent="-276225" lvl="1" marL="914400" marR="0" rtl="0" algn="l">
              <a:spcBef>
                <a:spcPts val="0"/>
              </a:spcBef>
              <a:spcAft>
                <a:spcPts val="0"/>
              </a:spcAft>
              <a:buClr>
                <a:srgbClr val="1A1A1A"/>
              </a:buClr>
              <a:buSzPts val="750"/>
              <a:buFont typeface="Arial"/>
              <a:buChar char="○"/>
            </a:pPr>
            <a:r>
              <a:rPr b="0" i="0" lang="en-US" sz="750" u="none" cap="none" strike="noStrike">
                <a:solidFill>
                  <a:srgbClr val="1A1A1A"/>
                </a:solidFill>
                <a:latin typeface="Arial"/>
                <a:ea typeface="Arial"/>
                <a:cs typeface="Arial"/>
                <a:sym typeface="Arial"/>
              </a:rPr>
              <a:t>End-to-end </a:t>
            </a:r>
            <a:r>
              <a:rPr lang="en-US" sz="750">
                <a:solidFill>
                  <a:srgbClr val="1A1A1A"/>
                </a:solidFill>
              </a:rPr>
              <a:t>funnel analysis</a:t>
            </a:r>
            <a:endParaRPr sz="750">
              <a:solidFill>
                <a:srgbClr val="1A1A1A"/>
              </a:solidFill>
            </a:endParaRPr>
          </a:p>
          <a:p>
            <a:pPr indent="-276225" lvl="1" marL="914400" rtl="0" algn="l">
              <a:spcBef>
                <a:spcPts val="0"/>
              </a:spcBef>
              <a:spcAft>
                <a:spcPts val="0"/>
              </a:spcAft>
              <a:buClr>
                <a:srgbClr val="1A1A1A"/>
              </a:buClr>
              <a:buSzPts val="750"/>
              <a:buChar char="○"/>
            </a:pPr>
            <a:r>
              <a:rPr lang="en-US" sz="750">
                <a:solidFill>
                  <a:srgbClr val="1A1A1A"/>
                </a:solidFill>
              </a:rPr>
              <a:t>A</a:t>
            </a:r>
            <a:r>
              <a:rPr lang="en-US" sz="750">
                <a:solidFill>
                  <a:srgbClr val="1A1A1A"/>
                </a:solidFill>
              </a:rPr>
              <a:t>ssisted vs self-serve journey mapping and analysis</a:t>
            </a:r>
            <a:endParaRPr sz="750">
              <a:solidFill>
                <a:schemeClr val="dk1"/>
              </a:solidFill>
              <a:latin typeface="Calibri"/>
              <a:ea typeface="Calibri"/>
              <a:cs typeface="Calibri"/>
              <a:sym typeface="Calibri"/>
            </a:endParaRPr>
          </a:p>
          <a:p>
            <a:pPr indent="-276225" lvl="1" marL="914400" marR="0" rtl="0" algn="l">
              <a:spcBef>
                <a:spcPts val="0"/>
              </a:spcBef>
              <a:spcAft>
                <a:spcPts val="0"/>
              </a:spcAft>
              <a:buClr>
                <a:srgbClr val="1A1A1A"/>
              </a:buClr>
              <a:buSzPts val="750"/>
              <a:buChar char="○"/>
            </a:pPr>
            <a:r>
              <a:rPr lang="en-US" sz="750">
                <a:solidFill>
                  <a:srgbClr val="1A1A1A"/>
                </a:solidFill>
              </a:rPr>
              <a:t>Customer and internal teams interviews, Competitive Benchmark</a:t>
            </a:r>
            <a:endParaRPr sz="750">
              <a:solidFill>
                <a:srgbClr val="1A1A1A"/>
              </a:solidFill>
            </a:endParaRPr>
          </a:p>
          <a:p>
            <a:pPr indent="-276225" lvl="1" marL="914400" marR="0" rtl="0" algn="l">
              <a:spcBef>
                <a:spcPts val="0"/>
              </a:spcBef>
              <a:spcAft>
                <a:spcPts val="0"/>
              </a:spcAft>
              <a:buClr>
                <a:srgbClr val="1A1A1A"/>
              </a:buClr>
              <a:buSzPts val="750"/>
              <a:buChar char="○"/>
            </a:pPr>
            <a:r>
              <a:rPr lang="en-US" sz="750">
                <a:solidFill>
                  <a:srgbClr val="1A1A1A"/>
                </a:solidFill>
              </a:rPr>
              <a:t>Establish success metrics</a:t>
            </a:r>
            <a:endParaRPr sz="750">
              <a:solidFill>
                <a:srgbClr val="1A1A1A"/>
              </a:solidFill>
            </a:endParaRPr>
          </a:p>
          <a:p>
            <a:pPr indent="-276225" lvl="1" marL="914400" marR="0" rtl="0" algn="l">
              <a:spcBef>
                <a:spcPts val="0"/>
              </a:spcBef>
              <a:spcAft>
                <a:spcPts val="0"/>
              </a:spcAft>
              <a:buClr>
                <a:srgbClr val="1A1A1A"/>
              </a:buClr>
              <a:buSzPts val="750"/>
              <a:buChar char="○"/>
            </a:pPr>
            <a:r>
              <a:rPr lang="en-US" sz="750">
                <a:solidFill>
                  <a:srgbClr val="1A1A1A"/>
                </a:solidFill>
              </a:rPr>
              <a:t>Audit current tech stack &amp; integrations</a:t>
            </a:r>
            <a:endParaRPr sz="750">
              <a:solidFill>
                <a:srgbClr val="1A1A1A"/>
              </a:solidFill>
            </a:endParaRPr>
          </a:p>
          <a:p>
            <a:pPr indent="0" lvl="0" marL="457200" marR="0" rtl="0" algn="l">
              <a:spcBef>
                <a:spcPts val="0"/>
              </a:spcBef>
              <a:spcAft>
                <a:spcPts val="0"/>
              </a:spcAft>
              <a:buNone/>
            </a:pPr>
            <a:r>
              <a:t/>
            </a:r>
            <a:endParaRPr sz="750">
              <a:solidFill>
                <a:srgbClr val="1A1A1A"/>
              </a:solidFill>
            </a:endParaRPr>
          </a:p>
          <a:p>
            <a:pPr indent="-276225" lvl="0" marL="457200" rtl="0" algn="l">
              <a:spcBef>
                <a:spcPts val="0"/>
              </a:spcBef>
              <a:spcAft>
                <a:spcPts val="0"/>
              </a:spcAft>
              <a:buClr>
                <a:srgbClr val="1A1A1A"/>
              </a:buClr>
              <a:buSzPts val="750"/>
              <a:buChar char="●"/>
            </a:pPr>
            <a:r>
              <a:rPr lang="en-US" sz="750">
                <a:solidFill>
                  <a:srgbClr val="1A1A1A"/>
                </a:solidFill>
              </a:rPr>
              <a:t>Stabilise and standardise core purchase journeys by addressing low hanging fruit UX bugs </a:t>
            </a:r>
            <a:endParaRPr sz="750">
              <a:solidFill>
                <a:srgbClr val="1A1A1A"/>
              </a:solidFill>
            </a:endParaRPr>
          </a:p>
          <a:p>
            <a:pPr indent="0" lvl="0" marL="457200" rtl="0" algn="l">
              <a:spcBef>
                <a:spcPts val="0"/>
              </a:spcBef>
              <a:spcAft>
                <a:spcPts val="0"/>
              </a:spcAft>
              <a:buNone/>
            </a:pPr>
            <a:r>
              <a:t/>
            </a:r>
            <a:endParaRPr sz="750">
              <a:solidFill>
                <a:srgbClr val="1A1A1A"/>
              </a:solidFill>
            </a:endParaRPr>
          </a:p>
          <a:p>
            <a:pPr indent="-276225" lvl="0" marL="457200" rtl="0" algn="l">
              <a:spcBef>
                <a:spcPts val="0"/>
              </a:spcBef>
              <a:spcAft>
                <a:spcPts val="0"/>
              </a:spcAft>
              <a:buClr>
                <a:srgbClr val="1A1A1A"/>
              </a:buClr>
              <a:buSzPts val="750"/>
              <a:buChar char="●"/>
            </a:pPr>
            <a:r>
              <a:rPr lang="en-US" sz="750">
                <a:solidFill>
                  <a:srgbClr val="1A1A1A"/>
                </a:solidFill>
              </a:rPr>
              <a:t>Optimize conversion and trust via recommendation tactics</a:t>
            </a:r>
            <a:endParaRPr sz="750">
              <a:solidFill>
                <a:srgbClr val="1A1A1A"/>
              </a:solidFill>
            </a:endParaRPr>
          </a:p>
          <a:p>
            <a:pPr indent="0" lvl="0" marL="0" marR="0" rtl="0" algn="l">
              <a:spcBef>
                <a:spcPts val="0"/>
              </a:spcBef>
              <a:spcAft>
                <a:spcPts val="0"/>
              </a:spcAft>
              <a:buNone/>
            </a:pPr>
            <a:r>
              <a:t/>
            </a:r>
            <a:endParaRPr sz="750">
              <a:solidFill>
                <a:srgbClr val="1A1A1A"/>
              </a:solidFill>
            </a:endParaRPr>
          </a:p>
        </p:txBody>
      </p:sp>
      <p:sp>
        <p:nvSpPr>
          <p:cNvPr id="255" name="Google Shape;255;g3c63e31cf0f_1_377"/>
          <p:cNvSpPr/>
          <p:nvPr/>
        </p:nvSpPr>
        <p:spPr>
          <a:xfrm>
            <a:off x="3291840" y="1554480"/>
            <a:ext cx="2651700" cy="5028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3c63e31cf0f_1_377"/>
          <p:cNvSpPr/>
          <p:nvPr/>
        </p:nvSpPr>
        <p:spPr>
          <a:xfrm>
            <a:off x="3383280" y="1572768"/>
            <a:ext cx="2469000" cy="201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900"/>
              <a:buFont typeface="Arial"/>
              <a:buNone/>
            </a:pPr>
            <a:r>
              <a:rPr b="1" i="0" lang="en-US" sz="900" u="none" cap="none" strike="noStrike">
                <a:solidFill>
                  <a:srgbClr val="1A1A1A"/>
                </a:solidFill>
                <a:latin typeface="Arial"/>
                <a:ea typeface="Arial"/>
                <a:cs typeface="Arial"/>
                <a:sym typeface="Arial"/>
              </a:rPr>
              <a:t>6–12 Months</a:t>
            </a:r>
            <a:endParaRPr b="0" i="0" sz="900" u="none" cap="none" strike="noStrike">
              <a:solidFill>
                <a:schemeClr val="dk1"/>
              </a:solidFill>
              <a:latin typeface="Calibri"/>
              <a:ea typeface="Calibri"/>
              <a:cs typeface="Calibri"/>
              <a:sym typeface="Calibri"/>
            </a:endParaRPr>
          </a:p>
        </p:txBody>
      </p:sp>
      <p:sp>
        <p:nvSpPr>
          <p:cNvPr id="257" name="Google Shape;257;g3c63e31cf0f_1_377"/>
          <p:cNvSpPr/>
          <p:nvPr/>
        </p:nvSpPr>
        <p:spPr>
          <a:xfrm>
            <a:off x="3383280" y="1755648"/>
            <a:ext cx="2469000" cy="27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000"/>
              <a:buFont typeface="Arial"/>
              <a:buNone/>
            </a:pPr>
            <a:r>
              <a:rPr b="1" lang="en-US" sz="1000">
                <a:solidFill>
                  <a:srgbClr val="1A1A1A"/>
                </a:solidFill>
              </a:rPr>
              <a:t>Validate Directional PMF</a:t>
            </a:r>
            <a:endParaRPr b="0" i="0" sz="1000" u="none" cap="none" strike="noStrike">
              <a:solidFill>
                <a:schemeClr val="dk1"/>
              </a:solidFill>
              <a:latin typeface="Calibri"/>
              <a:ea typeface="Calibri"/>
              <a:cs typeface="Calibri"/>
              <a:sym typeface="Calibri"/>
            </a:endParaRPr>
          </a:p>
        </p:txBody>
      </p:sp>
      <p:sp>
        <p:nvSpPr>
          <p:cNvPr id="258" name="Google Shape;258;g3c63e31cf0f_1_377"/>
          <p:cNvSpPr/>
          <p:nvPr/>
        </p:nvSpPr>
        <p:spPr>
          <a:xfrm>
            <a:off x="3383280" y="2121408"/>
            <a:ext cx="2469000" cy="16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D500"/>
              </a:buClr>
              <a:buSzPts val="700"/>
              <a:buFont typeface="Arial"/>
              <a:buNone/>
            </a:pPr>
            <a:r>
              <a:rPr b="1" i="0" lang="en-US" sz="700" u="none" cap="none" strike="noStrike">
                <a:solidFill>
                  <a:srgbClr val="FFD500"/>
                </a:solidFill>
                <a:latin typeface="Arial"/>
                <a:ea typeface="Arial"/>
                <a:cs typeface="Arial"/>
                <a:sym typeface="Arial"/>
              </a:rPr>
              <a:t>OUTCOME</a:t>
            </a:r>
            <a:endParaRPr b="0" i="0" sz="700" u="none" cap="none" strike="noStrike">
              <a:solidFill>
                <a:schemeClr val="dk1"/>
              </a:solidFill>
              <a:latin typeface="Calibri"/>
              <a:ea typeface="Calibri"/>
              <a:cs typeface="Calibri"/>
              <a:sym typeface="Calibri"/>
            </a:endParaRPr>
          </a:p>
        </p:txBody>
      </p:sp>
      <p:sp>
        <p:nvSpPr>
          <p:cNvPr id="259" name="Google Shape;259;g3c63e31cf0f_1_377"/>
          <p:cNvSpPr/>
          <p:nvPr/>
        </p:nvSpPr>
        <p:spPr>
          <a:xfrm>
            <a:off x="3383280" y="2204737"/>
            <a:ext cx="2469000" cy="411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700"/>
              <a:buFont typeface="Arial"/>
              <a:buNone/>
            </a:pPr>
            <a:r>
              <a:rPr b="0" i="0" lang="en-US" sz="700" u="none" cap="none" strike="noStrike">
                <a:solidFill>
                  <a:srgbClr val="1A1A1A"/>
                </a:solidFill>
                <a:latin typeface="Arial"/>
                <a:ea typeface="Arial"/>
                <a:cs typeface="Arial"/>
                <a:sym typeface="Arial"/>
              </a:rPr>
              <a:t>Early customer behaviour indicates whether extending beyond purchase creates value.</a:t>
            </a:r>
            <a:endParaRPr b="0" i="0" sz="700" u="none" cap="none" strike="noStrike">
              <a:solidFill>
                <a:schemeClr val="dk1"/>
              </a:solidFill>
              <a:latin typeface="Calibri"/>
              <a:ea typeface="Calibri"/>
              <a:cs typeface="Calibri"/>
              <a:sym typeface="Calibri"/>
            </a:endParaRPr>
          </a:p>
        </p:txBody>
      </p:sp>
      <p:sp>
        <p:nvSpPr>
          <p:cNvPr id="260" name="Google Shape;260;g3c63e31cf0f_1_377"/>
          <p:cNvSpPr/>
          <p:nvPr/>
        </p:nvSpPr>
        <p:spPr>
          <a:xfrm>
            <a:off x="3383280" y="2595145"/>
            <a:ext cx="2469000" cy="16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D500"/>
              </a:buClr>
              <a:buSzPts val="700"/>
              <a:buFont typeface="Arial"/>
              <a:buNone/>
            </a:pPr>
            <a:r>
              <a:rPr b="1" lang="en-US" sz="700">
                <a:solidFill>
                  <a:srgbClr val="FFD500"/>
                </a:solidFill>
              </a:rPr>
              <a:t>INITIATIVES</a:t>
            </a:r>
            <a:endParaRPr b="0" i="0" sz="700" u="none" cap="none" strike="noStrike">
              <a:solidFill>
                <a:schemeClr val="dk1"/>
              </a:solidFill>
              <a:latin typeface="Calibri"/>
              <a:ea typeface="Calibri"/>
              <a:cs typeface="Calibri"/>
              <a:sym typeface="Calibri"/>
            </a:endParaRPr>
          </a:p>
        </p:txBody>
      </p:sp>
      <p:sp>
        <p:nvSpPr>
          <p:cNvPr id="261" name="Google Shape;261;g3c63e31cf0f_1_377"/>
          <p:cNvSpPr/>
          <p:nvPr/>
        </p:nvSpPr>
        <p:spPr>
          <a:xfrm>
            <a:off x="3383200" y="2633425"/>
            <a:ext cx="2560500" cy="1451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750">
              <a:solidFill>
                <a:srgbClr val="1A1A1A"/>
              </a:solidFill>
            </a:endParaRPr>
          </a:p>
          <a:p>
            <a:pPr indent="-276225" lvl="0" marL="457200" rtl="0" algn="l">
              <a:spcBef>
                <a:spcPts val="0"/>
              </a:spcBef>
              <a:spcAft>
                <a:spcPts val="0"/>
              </a:spcAft>
              <a:buClr>
                <a:srgbClr val="1A1A1A"/>
              </a:buClr>
              <a:buSzPts val="750"/>
              <a:buChar char="●"/>
            </a:pPr>
            <a:r>
              <a:rPr lang="en-US" sz="750">
                <a:solidFill>
                  <a:srgbClr val="1A1A1A"/>
                </a:solidFill>
              </a:rPr>
              <a:t>Triggered insurance journey for existing RAKBANK customers (e.g., car loan → car insurance flow), with reduced friction and clearer guidance.</a:t>
            </a:r>
            <a:endParaRPr sz="750">
              <a:solidFill>
                <a:srgbClr val="1A1A1A"/>
              </a:solidFill>
            </a:endParaRPr>
          </a:p>
          <a:p>
            <a:pPr indent="0" lvl="0" marL="457200" rtl="0" algn="l">
              <a:spcBef>
                <a:spcPts val="0"/>
              </a:spcBef>
              <a:spcAft>
                <a:spcPts val="0"/>
              </a:spcAft>
              <a:buNone/>
            </a:pPr>
            <a:r>
              <a:t/>
            </a:r>
            <a:endParaRPr sz="750">
              <a:solidFill>
                <a:srgbClr val="1A1A1A"/>
              </a:solidFill>
            </a:endParaRPr>
          </a:p>
          <a:p>
            <a:pPr indent="-276225" lvl="0" marL="457200" marR="0" rtl="0" algn="l">
              <a:spcBef>
                <a:spcPts val="0"/>
              </a:spcBef>
              <a:spcAft>
                <a:spcPts val="0"/>
              </a:spcAft>
              <a:buClr>
                <a:srgbClr val="1A1A1A"/>
              </a:buClr>
              <a:buSzPts val="750"/>
              <a:buChar char="●"/>
            </a:pPr>
            <a:r>
              <a:rPr lang="en-US" sz="750">
                <a:solidFill>
                  <a:srgbClr val="1A1A1A"/>
                </a:solidFill>
              </a:rPr>
              <a:t>Introduce limited guided experiences in one product line (e.g. Health acquisition flow) </a:t>
            </a:r>
            <a:endParaRPr sz="750">
              <a:solidFill>
                <a:srgbClr val="1A1A1A"/>
              </a:solidFill>
            </a:endParaRPr>
          </a:p>
          <a:p>
            <a:pPr indent="0" lvl="0" marL="457200" marR="0" rtl="0" algn="l">
              <a:spcBef>
                <a:spcPts val="0"/>
              </a:spcBef>
              <a:spcAft>
                <a:spcPts val="0"/>
              </a:spcAft>
              <a:buNone/>
            </a:pPr>
            <a:r>
              <a:t/>
            </a:r>
            <a:endParaRPr sz="750">
              <a:solidFill>
                <a:srgbClr val="1A1A1A"/>
              </a:solidFill>
            </a:endParaRPr>
          </a:p>
          <a:p>
            <a:pPr indent="-276225" lvl="0" marL="457200" marR="0" rtl="0" algn="l">
              <a:spcBef>
                <a:spcPts val="0"/>
              </a:spcBef>
              <a:spcAft>
                <a:spcPts val="0"/>
              </a:spcAft>
              <a:buClr>
                <a:srgbClr val="1A1A1A"/>
              </a:buClr>
              <a:buSzPts val="750"/>
              <a:buChar char="●"/>
            </a:pPr>
            <a:r>
              <a:rPr lang="en-US" sz="750">
                <a:solidFill>
                  <a:srgbClr val="1A1A1A"/>
                </a:solidFill>
              </a:rPr>
              <a:t>Pilot intentional advisor routing for high-value/high complexity cases </a:t>
            </a:r>
            <a:endParaRPr sz="750">
              <a:solidFill>
                <a:srgbClr val="1A1A1A"/>
              </a:solidFill>
            </a:endParaRPr>
          </a:p>
          <a:p>
            <a:pPr indent="0" lvl="0" marL="457200" marR="0" rtl="0" algn="l">
              <a:spcBef>
                <a:spcPts val="0"/>
              </a:spcBef>
              <a:spcAft>
                <a:spcPts val="0"/>
              </a:spcAft>
              <a:buNone/>
            </a:pPr>
            <a:r>
              <a:t/>
            </a:r>
            <a:endParaRPr sz="750">
              <a:solidFill>
                <a:srgbClr val="1A1A1A"/>
              </a:solidFill>
            </a:endParaRPr>
          </a:p>
          <a:p>
            <a:pPr indent="-276225" lvl="0" marL="457200" marR="0" rtl="0" algn="l">
              <a:spcBef>
                <a:spcPts val="0"/>
              </a:spcBef>
              <a:spcAft>
                <a:spcPts val="0"/>
              </a:spcAft>
              <a:buClr>
                <a:srgbClr val="1A1A1A"/>
              </a:buClr>
              <a:buSzPts val="750"/>
              <a:buChar char="●"/>
            </a:pPr>
            <a:r>
              <a:rPr lang="en-US" sz="750">
                <a:solidFill>
                  <a:srgbClr val="1A1A1A"/>
                </a:solidFill>
              </a:rPr>
              <a:t>Build foundational tech identified in discovery</a:t>
            </a:r>
            <a:endParaRPr sz="750">
              <a:solidFill>
                <a:srgbClr val="1A1A1A"/>
              </a:solidFill>
            </a:endParaRPr>
          </a:p>
          <a:p>
            <a:pPr indent="0" lvl="0" marL="0" rtl="0" algn="l">
              <a:spcBef>
                <a:spcPts val="0"/>
              </a:spcBef>
              <a:spcAft>
                <a:spcPts val="0"/>
              </a:spcAft>
              <a:buNone/>
            </a:pPr>
            <a:r>
              <a:t/>
            </a:r>
            <a:endParaRPr sz="750">
              <a:solidFill>
                <a:srgbClr val="1A1A1A"/>
              </a:solidFill>
            </a:endParaRPr>
          </a:p>
          <a:p>
            <a:pPr indent="0" lvl="0" marL="0" marR="0" rtl="0" algn="l">
              <a:spcBef>
                <a:spcPts val="0"/>
              </a:spcBef>
              <a:spcAft>
                <a:spcPts val="0"/>
              </a:spcAft>
              <a:buNone/>
            </a:pPr>
            <a:r>
              <a:t/>
            </a:r>
            <a:endParaRPr sz="750">
              <a:solidFill>
                <a:srgbClr val="1A1A1A"/>
              </a:solidFill>
            </a:endParaRPr>
          </a:p>
        </p:txBody>
      </p:sp>
      <p:sp>
        <p:nvSpPr>
          <p:cNvPr id="262" name="Google Shape;262;g3c63e31cf0f_1_377"/>
          <p:cNvSpPr/>
          <p:nvPr/>
        </p:nvSpPr>
        <p:spPr>
          <a:xfrm>
            <a:off x="3365000" y="4336125"/>
            <a:ext cx="2505600" cy="354900"/>
          </a:xfrm>
          <a:prstGeom prst="roundRect">
            <a:avLst>
              <a:gd fmla="val 16667" name="adj"/>
            </a:avLst>
          </a:prstGeom>
          <a:solidFill>
            <a:srgbClr val="FFD500">
              <a:alpha val="1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3c63e31cf0f_1_377"/>
          <p:cNvSpPr/>
          <p:nvPr/>
        </p:nvSpPr>
        <p:spPr>
          <a:xfrm>
            <a:off x="3494526" y="4310988"/>
            <a:ext cx="2154900" cy="354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700"/>
              <a:buFont typeface="Arial"/>
              <a:buNone/>
            </a:pPr>
            <a:r>
              <a:rPr b="1" lang="en-US" sz="700">
                <a:solidFill>
                  <a:srgbClr val="1A1A1A"/>
                </a:solidFill>
              </a:rPr>
              <a:t>By month 12 validate product vision</a:t>
            </a:r>
            <a:endParaRPr b="1" sz="700">
              <a:solidFill>
                <a:srgbClr val="1A1A1A"/>
              </a:solidFill>
            </a:endParaRPr>
          </a:p>
          <a:p>
            <a:pPr indent="0" lvl="0" marL="0" marR="0" rtl="0" algn="l">
              <a:spcBef>
                <a:spcPts val="0"/>
              </a:spcBef>
              <a:spcAft>
                <a:spcPts val="0"/>
              </a:spcAft>
              <a:buClr>
                <a:srgbClr val="1A1A1A"/>
              </a:buClr>
              <a:buSzPts val="700"/>
              <a:buFont typeface="Arial"/>
              <a:buNone/>
            </a:pPr>
            <a:r>
              <a:rPr b="1" lang="en-US" sz="700">
                <a:solidFill>
                  <a:srgbClr val="1A1A1A"/>
                </a:solidFill>
              </a:rPr>
              <a:t>Product Market Fit</a:t>
            </a:r>
            <a:endParaRPr b="1" sz="700" u="none" cap="none" strike="noStrike">
              <a:solidFill>
                <a:schemeClr val="dk1"/>
              </a:solidFill>
              <a:latin typeface="Calibri"/>
              <a:ea typeface="Calibri"/>
              <a:cs typeface="Calibri"/>
              <a:sym typeface="Calibri"/>
            </a:endParaRPr>
          </a:p>
        </p:txBody>
      </p:sp>
      <p:sp>
        <p:nvSpPr>
          <p:cNvPr id="264" name="Google Shape;264;g3c63e31cf0f_1_377"/>
          <p:cNvSpPr/>
          <p:nvPr/>
        </p:nvSpPr>
        <p:spPr>
          <a:xfrm>
            <a:off x="6126480" y="1554480"/>
            <a:ext cx="2651700" cy="502800"/>
          </a:xfrm>
          <a:prstGeom prst="rect">
            <a:avLst/>
          </a:prstGeom>
          <a:solidFill>
            <a:srgbClr val="E639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3c63e31cf0f_1_377"/>
          <p:cNvSpPr/>
          <p:nvPr/>
        </p:nvSpPr>
        <p:spPr>
          <a:xfrm>
            <a:off x="6217920" y="1572768"/>
            <a:ext cx="2469000" cy="201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900"/>
              <a:buFont typeface="Arial"/>
              <a:buNone/>
            </a:pPr>
            <a:r>
              <a:rPr b="1" i="0" lang="en-US" sz="900" u="none" cap="none" strike="noStrike">
                <a:solidFill>
                  <a:srgbClr val="FFFFFF"/>
                </a:solidFill>
                <a:latin typeface="Arial"/>
                <a:ea typeface="Arial"/>
                <a:cs typeface="Arial"/>
                <a:sym typeface="Arial"/>
              </a:rPr>
              <a:t>12–18 Months</a:t>
            </a:r>
            <a:endParaRPr b="0" i="0" sz="900" u="none" cap="none" strike="noStrike">
              <a:solidFill>
                <a:schemeClr val="dk1"/>
              </a:solidFill>
              <a:latin typeface="Calibri"/>
              <a:ea typeface="Calibri"/>
              <a:cs typeface="Calibri"/>
              <a:sym typeface="Calibri"/>
            </a:endParaRPr>
          </a:p>
        </p:txBody>
      </p:sp>
      <p:sp>
        <p:nvSpPr>
          <p:cNvPr id="266" name="Google Shape;266;g3c63e31cf0f_1_377"/>
          <p:cNvSpPr/>
          <p:nvPr/>
        </p:nvSpPr>
        <p:spPr>
          <a:xfrm>
            <a:off x="6217920" y="1755648"/>
            <a:ext cx="2469000" cy="27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000"/>
              <a:buFont typeface="Arial"/>
              <a:buNone/>
            </a:pPr>
            <a:r>
              <a:rPr b="1" i="0" lang="en-US" sz="1000" u="none" cap="none" strike="noStrike">
                <a:solidFill>
                  <a:srgbClr val="FFFFFF"/>
                </a:solidFill>
                <a:latin typeface="Arial"/>
                <a:ea typeface="Arial"/>
                <a:cs typeface="Arial"/>
                <a:sym typeface="Arial"/>
              </a:rPr>
              <a:t>Year-2 Decisions Are De-Risked</a:t>
            </a:r>
            <a:endParaRPr b="0" i="0" sz="1000" u="none" cap="none" strike="noStrike">
              <a:solidFill>
                <a:schemeClr val="dk1"/>
              </a:solidFill>
              <a:latin typeface="Calibri"/>
              <a:ea typeface="Calibri"/>
              <a:cs typeface="Calibri"/>
              <a:sym typeface="Calibri"/>
            </a:endParaRPr>
          </a:p>
        </p:txBody>
      </p:sp>
      <p:sp>
        <p:nvSpPr>
          <p:cNvPr id="267" name="Google Shape;267;g3c63e31cf0f_1_377"/>
          <p:cNvSpPr/>
          <p:nvPr/>
        </p:nvSpPr>
        <p:spPr>
          <a:xfrm>
            <a:off x="6217920" y="2121408"/>
            <a:ext cx="2469000" cy="16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E63946"/>
              </a:buClr>
              <a:buSzPts val="700"/>
              <a:buFont typeface="Arial"/>
              <a:buNone/>
            </a:pPr>
            <a:r>
              <a:rPr b="1" i="0" lang="en-US" sz="700" u="none" cap="none" strike="noStrike">
                <a:solidFill>
                  <a:srgbClr val="E63946"/>
                </a:solidFill>
                <a:latin typeface="Arial"/>
                <a:ea typeface="Arial"/>
                <a:cs typeface="Arial"/>
                <a:sym typeface="Arial"/>
              </a:rPr>
              <a:t>OUTCOME</a:t>
            </a:r>
            <a:endParaRPr b="0" i="0" sz="700" u="none" cap="none" strike="noStrike">
              <a:solidFill>
                <a:schemeClr val="dk1"/>
              </a:solidFill>
              <a:latin typeface="Calibri"/>
              <a:ea typeface="Calibri"/>
              <a:cs typeface="Calibri"/>
              <a:sym typeface="Calibri"/>
            </a:endParaRPr>
          </a:p>
        </p:txBody>
      </p:sp>
      <p:sp>
        <p:nvSpPr>
          <p:cNvPr id="268" name="Google Shape;268;g3c63e31cf0f_1_377"/>
          <p:cNvSpPr/>
          <p:nvPr/>
        </p:nvSpPr>
        <p:spPr>
          <a:xfrm>
            <a:off x="6217920" y="2204737"/>
            <a:ext cx="2469000" cy="411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700"/>
              <a:buFont typeface="Arial"/>
              <a:buNone/>
            </a:pPr>
            <a:r>
              <a:rPr lang="en-US" sz="700">
                <a:solidFill>
                  <a:srgbClr val="1A1A1A"/>
                </a:solidFill>
              </a:rPr>
              <a:t>We</a:t>
            </a:r>
            <a:r>
              <a:rPr b="0" i="0" lang="en-US" sz="700" u="none" cap="none" strike="noStrike">
                <a:solidFill>
                  <a:srgbClr val="1A1A1A"/>
                </a:solidFill>
                <a:latin typeface="Arial"/>
                <a:ea typeface="Arial"/>
                <a:cs typeface="Arial"/>
                <a:sym typeface="Arial"/>
              </a:rPr>
              <a:t> can confidently decide where lifecycle ownership should scale — and where it shouldn't.</a:t>
            </a:r>
            <a:endParaRPr b="0" i="0" sz="700" u="none" cap="none" strike="noStrike">
              <a:solidFill>
                <a:schemeClr val="dk1"/>
              </a:solidFill>
              <a:latin typeface="Calibri"/>
              <a:ea typeface="Calibri"/>
              <a:cs typeface="Calibri"/>
              <a:sym typeface="Calibri"/>
            </a:endParaRPr>
          </a:p>
        </p:txBody>
      </p:sp>
      <p:sp>
        <p:nvSpPr>
          <p:cNvPr id="269" name="Google Shape;269;g3c63e31cf0f_1_377"/>
          <p:cNvSpPr/>
          <p:nvPr/>
        </p:nvSpPr>
        <p:spPr>
          <a:xfrm>
            <a:off x="6217920" y="2595145"/>
            <a:ext cx="2469000" cy="16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E63946"/>
              </a:buClr>
              <a:buSzPts val="700"/>
              <a:buFont typeface="Arial"/>
              <a:buNone/>
            </a:pPr>
            <a:r>
              <a:rPr b="1" lang="en-US" sz="700">
                <a:solidFill>
                  <a:srgbClr val="E63946"/>
                </a:solidFill>
              </a:rPr>
              <a:t>INITIATIVES </a:t>
            </a:r>
            <a:endParaRPr b="1" sz="700">
              <a:solidFill>
                <a:srgbClr val="E63946"/>
              </a:solidFill>
            </a:endParaRPr>
          </a:p>
          <a:p>
            <a:pPr indent="0" lvl="0" marL="0" marR="0" rtl="0" algn="l">
              <a:spcBef>
                <a:spcPts val="0"/>
              </a:spcBef>
              <a:spcAft>
                <a:spcPts val="0"/>
              </a:spcAft>
              <a:buClr>
                <a:srgbClr val="E63946"/>
              </a:buClr>
              <a:buSzPts val="700"/>
              <a:buFont typeface="Arial"/>
              <a:buNone/>
            </a:pPr>
            <a:r>
              <a:rPr b="1" lang="en-US" sz="700">
                <a:solidFill>
                  <a:srgbClr val="E63946"/>
                </a:solidFill>
              </a:rPr>
              <a:t>(</a:t>
            </a:r>
            <a:r>
              <a:rPr b="1" lang="en-US" sz="700">
                <a:solidFill>
                  <a:srgbClr val="E63946"/>
                </a:solidFill>
              </a:rPr>
              <a:t>assumes positive “comparison to companion” PMF</a:t>
            </a:r>
            <a:r>
              <a:rPr b="1" lang="en-US" sz="700">
                <a:solidFill>
                  <a:srgbClr val="E63946"/>
                </a:solidFill>
              </a:rPr>
              <a:t>)</a:t>
            </a:r>
            <a:endParaRPr b="0" i="0" sz="700" u="none" cap="none" strike="noStrike">
              <a:solidFill>
                <a:schemeClr val="dk1"/>
              </a:solidFill>
              <a:latin typeface="Calibri"/>
              <a:ea typeface="Calibri"/>
              <a:cs typeface="Calibri"/>
              <a:sym typeface="Calibri"/>
            </a:endParaRPr>
          </a:p>
        </p:txBody>
      </p:sp>
      <p:sp>
        <p:nvSpPr>
          <p:cNvPr id="270" name="Google Shape;270;g3c63e31cf0f_1_377"/>
          <p:cNvSpPr/>
          <p:nvPr/>
        </p:nvSpPr>
        <p:spPr>
          <a:xfrm>
            <a:off x="6217925" y="2750590"/>
            <a:ext cx="2469000" cy="1451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750">
              <a:solidFill>
                <a:srgbClr val="1A1A1A"/>
              </a:solidFill>
            </a:endParaRPr>
          </a:p>
          <a:p>
            <a:pPr indent="-276225" lvl="0" marL="457200" marR="0" rtl="0" algn="l">
              <a:spcBef>
                <a:spcPts val="0"/>
              </a:spcBef>
              <a:spcAft>
                <a:spcPts val="0"/>
              </a:spcAft>
              <a:buClr>
                <a:srgbClr val="1A1A1A"/>
              </a:buClr>
              <a:buSzPts val="750"/>
              <a:buChar char="●"/>
            </a:pPr>
            <a:r>
              <a:rPr lang="en-US" sz="750">
                <a:solidFill>
                  <a:srgbClr val="1A1A1A"/>
                </a:solidFill>
              </a:rPr>
              <a:t>Expand “companion” patterns across business lines and expansion lifecycle stage</a:t>
            </a:r>
            <a:endParaRPr sz="750">
              <a:solidFill>
                <a:srgbClr val="1A1A1A"/>
              </a:solidFill>
            </a:endParaRPr>
          </a:p>
          <a:p>
            <a:pPr indent="0" lvl="0" marL="457200" marR="0" rtl="0" algn="l">
              <a:spcBef>
                <a:spcPts val="0"/>
              </a:spcBef>
              <a:spcAft>
                <a:spcPts val="0"/>
              </a:spcAft>
              <a:buNone/>
            </a:pPr>
            <a:r>
              <a:t/>
            </a:r>
            <a:endParaRPr sz="750">
              <a:solidFill>
                <a:srgbClr val="1A1A1A"/>
              </a:solidFill>
            </a:endParaRPr>
          </a:p>
          <a:p>
            <a:pPr indent="-276225" lvl="0" marL="457200" marR="0" rtl="0" algn="l">
              <a:spcBef>
                <a:spcPts val="0"/>
              </a:spcBef>
              <a:spcAft>
                <a:spcPts val="0"/>
              </a:spcAft>
              <a:buClr>
                <a:srgbClr val="1A1A1A"/>
              </a:buClr>
              <a:buSzPts val="750"/>
              <a:buChar char="●"/>
            </a:pPr>
            <a:r>
              <a:rPr lang="en-US" sz="750">
                <a:solidFill>
                  <a:srgbClr val="1A1A1A"/>
                </a:solidFill>
              </a:rPr>
              <a:t>Establish scale-ready operating model (human vs automation boundaries, advisor capacity, cost-to-serve baselines)</a:t>
            </a:r>
            <a:endParaRPr sz="750">
              <a:solidFill>
                <a:srgbClr val="1A1A1A"/>
              </a:solidFill>
            </a:endParaRPr>
          </a:p>
          <a:p>
            <a:pPr indent="0" lvl="0" marL="457200" marR="0" rtl="0" algn="l">
              <a:spcBef>
                <a:spcPts val="0"/>
              </a:spcBef>
              <a:spcAft>
                <a:spcPts val="0"/>
              </a:spcAft>
              <a:buNone/>
            </a:pPr>
            <a:r>
              <a:t/>
            </a:r>
            <a:endParaRPr sz="750">
              <a:solidFill>
                <a:srgbClr val="1A1A1A"/>
              </a:solidFill>
            </a:endParaRPr>
          </a:p>
          <a:p>
            <a:pPr indent="-276225" lvl="0" marL="457200" rtl="0" algn="l">
              <a:spcBef>
                <a:spcPts val="0"/>
              </a:spcBef>
              <a:spcAft>
                <a:spcPts val="0"/>
              </a:spcAft>
              <a:buClr>
                <a:srgbClr val="1A1A1A"/>
              </a:buClr>
              <a:buSzPts val="750"/>
              <a:buChar char="●"/>
            </a:pPr>
            <a:r>
              <a:rPr lang="en-US" sz="750">
                <a:solidFill>
                  <a:srgbClr val="1A1A1A"/>
                </a:solidFill>
              </a:rPr>
              <a:t>Improve renewal touchpoints with clear policy summaries and reminders</a:t>
            </a:r>
            <a:endParaRPr sz="750">
              <a:solidFill>
                <a:srgbClr val="1A1A1A"/>
              </a:solidFill>
            </a:endParaRPr>
          </a:p>
          <a:p>
            <a:pPr indent="0" lvl="0" marL="457200" rtl="0" algn="l">
              <a:spcBef>
                <a:spcPts val="0"/>
              </a:spcBef>
              <a:spcAft>
                <a:spcPts val="0"/>
              </a:spcAft>
              <a:buNone/>
            </a:pPr>
            <a:r>
              <a:t/>
            </a:r>
            <a:endParaRPr sz="750">
              <a:solidFill>
                <a:srgbClr val="1A1A1A"/>
              </a:solidFill>
            </a:endParaRPr>
          </a:p>
          <a:p>
            <a:pPr indent="-276225" lvl="0" marL="457200" rtl="0" algn="l">
              <a:spcBef>
                <a:spcPts val="0"/>
              </a:spcBef>
              <a:spcAft>
                <a:spcPts val="0"/>
              </a:spcAft>
              <a:buClr>
                <a:srgbClr val="1A1A1A"/>
              </a:buClr>
              <a:buSzPts val="750"/>
              <a:buChar char="●"/>
            </a:pPr>
            <a:r>
              <a:rPr lang="en-US" sz="750">
                <a:solidFill>
                  <a:srgbClr val="1A1A1A"/>
                </a:solidFill>
              </a:rPr>
              <a:t>Scale infrastructure for validated companion features</a:t>
            </a:r>
            <a:endParaRPr sz="750">
              <a:solidFill>
                <a:srgbClr val="1A1A1A"/>
              </a:solidFill>
            </a:endParaRPr>
          </a:p>
          <a:p>
            <a:pPr indent="0" lvl="0" marL="0" rtl="0" algn="l">
              <a:spcBef>
                <a:spcPts val="0"/>
              </a:spcBef>
              <a:spcAft>
                <a:spcPts val="0"/>
              </a:spcAft>
              <a:buNone/>
            </a:pPr>
            <a:r>
              <a:t/>
            </a:r>
            <a:endParaRPr sz="750">
              <a:solidFill>
                <a:srgbClr val="1A1A1A"/>
              </a:solidFill>
            </a:endParaRPr>
          </a:p>
          <a:p>
            <a:pPr indent="0" lvl="0" marL="457200" rtl="0" algn="l">
              <a:spcBef>
                <a:spcPts val="0"/>
              </a:spcBef>
              <a:spcAft>
                <a:spcPts val="0"/>
              </a:spcAft>
              <a:buNone/>
            </a:pPr>
            <a:r>
              <a:rPr lang="en-US" sz="750">
                <a:solidFill>
                  <a:srgbClr val="1A1A1A"/>
                </a:solidFill>
              </a:rPr>
              <a:t> </a:t>
            </a:r>
            <a:endParaRPr sz="750">
              <a:solidFill>
                <a:srgbClr val="1A1A1A"/>
              </a:solidFill>
            </a:endParaRPr>
          </a:p>
        </p:txBody>
      </p:sp>
      <p:sp>
        <p:nvSpPr>
          <p:cNvPr id="271" name="Google Shape;271;g3c63e31cf0f_1_377"/>
          <p:cNvSpPr/>
          <p:nvPr/>
        </p:nvSpPr>
        <p:spPr>
          <a:xfrm>
            <a:off x="457200" y="4846320"/>
            <a:ext cx="5487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700"/>
              <a:buFont typeface="Arial"/>
              <a:buNone/>
            </a:pPr>
            <a:r>
              <a:rPr b="0" i="0" lang="en-US" sz="700" u="none" cap="none" strike="noStrike">
                <a:solidFill>
                  <a:srgbClr val="1A1A1A"/>
                </a:solidFill>
                <a:latin typeface="Arial"/>
                <a:ea typeface="Arial"/>
                <a:cs typeface="Arial"/>
                <a:sym typeface="Arial"/>
              </a:rPr>
              <a:t>Month 0</a:t>
            </a:r>
            <a:endParaRPr b="0" i="0" sz="700" u="none" cap="none" strike="noStrike">
              <a:solidFill>
                <a:schemeClr val="dk1"/>
              </a:solidFill>
              <a:latin typeface="Calibri"/>
              <a:ea typeface="Calibri"/>
              <a:cs typeface="Calibri"/>
              <a:sym typeface="Calibri"/>
            </a:endParaRPr>
          </a:p>
        </p:txBody>
      </p:sp>
      <p:sp>
        <p:nvSpPr>
          <p:cNvPr id="272" name="Google Shape;272;g3c63e31cf0f_1_377"/>
          <p:cNvSpPr/>
          <p:nvPr/>
        </p:nvSpPr>
        <p:spPr>
          <a:xfrm>
            <a:off x="1005840" y="4892040"/>
            <a:ext cx="2377500" cy="91500"/>
          </a:xfrm>
          <a:prstGeom prst="rect">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3c63e31cf0f_1_377"/>
          <p:cNvSpPr/>
          <p:nvPr/>
        </p:nvSpPr>
        <p:spPr>
          <a:xfrm>
            <a:off x="3383280" y="4892040"/>
            <a:ext cx="2377500" cy="915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3c63e31cf0f_1_377"/>
          <p:cNvSpPr/>
          <p:nvPr/>
        </p:nvSpPr>
        <p:spPr>
          <a:xfrm>
            <a:off x="5760720" y="4892040"/>
            <a:ext cx="2377500" cy="91500"/>
          </a:xfrm>
          <a:prstGeom prst="rect">
            <a:avLst/>
          </a:prstGeom>
          <a:solidFill>
            <a:srgbClr val="E639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3c63e31cf0f_1_377"/>
          <p:cNvSpPr/>
          <p:nvPr/>
        </p:nvSpPr>
        <p:spPr>
          <a:xfrm>
            <a:off x="8138160" y="4846320"/>
            <a:ext cx="640200" cy="1830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1A1A1A"/>
              </a:buClr>
              <a:buSzPts val="700"/>
              <a:buFont typeface="Arial"/>
              <a:buNone/>
            </a:pPr>
            <a:r>
              <a:rPr b="0" i="0" lang="en-US" sz="700" u="none" cap="none" strike="noStrike">
                <a:solidFill>
                  <a:srgbClr val="1A1A1A"/>
                </a:solidFill>
                <a:latin typeface="Arial"/>
                <a:ea typeface="Arial"/>
                <a:cs typeface="Arial"/>
                <a:sym typeface="Arial"/>
              </a:rPr>
              <a:t>Month 18</a:t>
            </a:r>
            <a:endParaRPr b="0" i="0" sz="700" u="none" cap="none" strike="noStrike">
              <a:solidFill>
                <a:schemeClr val="dk1"/>
              </a:solidFill>
              <a:latin typeface="Calibri"/>
              <a:ea typeface="Calibri"/>
              <a:cs typeface="Calibri"/>
              <a:sym typeface="Calibri"/>
            </a:endParaRPr>
          </a:p>
        </p:txBody>
      </p:sp>
      <p:pic>
        <p:nvPicPr>
          <p:cNvPr id="276" name="Google Shape;276;g3c63e31cf0f_1_377" title="ChatGPT Image Feb 6, 2026, 10_45_01 AM.png"/>
          <p:cNvPicPr preferRelativeResize="0"/>
          <p:nvPr/>
        </p:nvPicPr>
        <p:blipFill>
          <a:blip r:embed="rId3">
            <a:alphaModFix/>
          </a:blip>
          <a:stretch>
            <a:fillRect/>
          </a:stretch>
        </p:blipFill>
        <p:spPr>
          <a:xfrm>
            <a:off x="212121" y="58853"/>
            <a:ext cx="1097303" cy="731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c63e31cf0f_1_559"/>
          <p:cNvSpPr/>
          <p:nvPr/>
        </p:nvSpPr>
        <p:spPr>
          <a:xfrm>
            <a:off x="6126500" y="2586564"/>
            <a:ext cx="2697600" cy="2136000"/>
          </a:xfrm>
          <a:prstGeom prst="rect">
            <a:avLst/>
          </a:prstGeom>
          <a:solidFill>
            <a:srgbClr val="FFFFFF"/>
          </a:solidFill>
          <a:ln cap="flat" cmpd="sng" w="19050">
            <a:solidFill>
              <a:srgbClr val="E639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3" name="Google Shape;283;g3c63e31cf0f_1_559"/>
          <p:cNvSpPr/>
          <p:nvPr/>
        </p:nvSpPr>
        <p:spPr>
          <a:xfrm>
            <a:off x="3315700" y="2586564"/>
            <a:ext cx="2649900" cy="2136000"/>
          </a:xfrm>
          <a:prstGeom prst="rect">
            <a:avLst/>
          </a:prstGeom>
          <a:solidFill>
            <a:srgbClr val="FFFFFF"/>
          </a:solidFill>
          <a:ln cap="flat" cmpd="sng" w="19050">
            <a:solidFill>
              <a:srgbClr val="FFD5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4" name="Google Shape;284;g3c63e31cf0f_1_559"/>
          <p:cNvSpPr/>
          <p:nvPr/>
        </p:nvSpPr>
        <p:spPr>
          <a:xfrm>
            <a:off x="457225" y="2554664"/>
            <a:ext cx="2697600" cy="2167800"/>
          </a:xfrm>
          <a:prstGeom prst="rect">
            <a:avLst/>
          </a:prstGeom>
          <a:solidFill>
            <a:srgbClr val="FFFFFF"/>
          </a:solidFill>
          <a:ln cap="flat" cmpd="sng" w="19050">
            <a:solidFill>
              <a:srgbClr val="006B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5" name="Google Shape;285;g3c63e31cf0f_1_559"/>
          <p:cNvSpPr/>
          <p:nvPr/>
        </p:nvSpPr>
        <p:spPr>
          <a:xfrm>
            <a:off x="7655875" y="-1051675"/>
            <a:ext cx="2743200" cy="2743200"/>
          </a:xfrm>
          <a:prstGeom prst="ellipse">
            <a:avLst/>
          </a:prstGeom>
          <a:solidFill>
            <a:srgbClr val="FFD500">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3c63e31cf0f_1_559"/>
          <p:cNvSpPr/>
          <p:nvPr/>
        </p:nvSpPr>
        <p:spPr>
          <a:xfrm>
            <a:off x="-914400" y="3560264"/>
            <a:ext cx="2286000" cy="2286000"/>
          </a:xfrm>
          <a:prstGeom prst="ellipse">
            <a:avLst/>
          </a:prstGeom>
          <a:solidFill>
            <a:srgbClr val="006B5A">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3c63e31cf0f_1_559"/>
          <p:cNvSpPr/>
          <p:nvPr/>
        </p:nvSpPr>
        <p:spPr>
          <a:xfrm>
            <a:off x="359864" y="790888"/>
            <a:ext cx="62682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2800"/>
              <a:buFont typeface="Arial"/>
              <a:buNone/>
            </a:pPr>
            <a:r>
              <a:rPr b="1" i="0" lang="en-US" sz="2800" u="none" cap="none" strike="noStrike">
                <a:solidFill>
                  <a:srgbClr val="1A1A1A"/>
                </a:solidFill>
                <a:latin typeface="Arial"/>
                <a:ea typeface="Arial"/>
                <a:cs typeface="Arial"/>
                <a:sym typeface="Arial"/>
              </a:rPr>
              <a:t>Product–Market Fit Checkpoint</a:t>
            </a:r>
            <a:endParaRPr b="0" i="0" sz="2800" u="none" cap="none" strike="noStrike">
              <a:solidFill>
                <a:schemeClr val="dk1"/>
              </a:solidFill>
              <a:latin typeface="Calibri"/>
              <a:ea typeface="Calibri"/>
              <a:cs typeface="Calibri"/>
              <a:sym typeface="Calibri"/>
            </a:endParaRPr>
          </a:p>
        </p:txBody>
      </p:sp>
      <p:sp>
        <p:nvSpPr>
          <p:cNvPr id="288" name="Google Shape;288;g3c63e31cf0f_1_559"/>
          <p:cNvSpPr/>
          <p:nvPr/>
        </p:nvSpPr>
        <p:spPr>
          <a:xfrm>
            <a:off x="6040540" y="859460"/>
            <a:ext cx="822900" cy="320100"/>
          </a:xfrm>
          <a:prstGeom prst="roundRect">
            <a:avLst>
              <a:gd fmla="val 16667" name="adj"/>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3c63e31cf0f_1_559"/>
          <p:cNvSpPr/>
          <p:nvPr/>
        </p:nvSpPr>
        <p:spPr>
          <a:xfrm>
            <a:off x="6047493" y="859460"/>
            <a:ext cx="822900" cy="320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1A1A1A"/>
              </a:buClr>
              <a:buSzPts val="1000"/>
              <a:buFont typeface="Arial"/>
              <a:buNone/>
            </a:pPr>
            <a:r>
              <a:rPr b="1" i="0" lang="en-US" sz="1000" u="none" cap="none" strike="noStrike">
                <a:solidFill>
                  <a:srgbClr val="1A1A1A"/>
                </a:solidFill>
                <a:latin typeface="Arial"/>
                <a:ea typeface="Arial"/>
                <a:cs typeface="Arial"/>
                <a:sym typeface="Arial"/>
              </a:rPr>
              <a:t>Month 12</a:t>
            </a:r>
            <a:endParaRPr b="0" i="0" sz="1000" u="none" cap="none" strike="noStrike">
              <a:solidFill>
                <a:schemeClr val="dk1"/>
              </a:solidFill>
              <a:latin typeface="Calibri"/>
              <a:ea typeface="Calibri"/>
              <a:cs typeface="Calibri"/>
              <a:sym typeface="Calibri"/>
            </a:endParaRPr>
          </a:p>
        </p:txBody>
      </p:sp>
      <p:sp>
        <p:nvSpPr>
          <p:cNvPr id="290" name="Google Shape;290;g3c63e31cf0f_1_559"/>
          <p:cNvSpPr/>
          <p:nvPr/>
        </p:nvSpPr>
        <p:spPr>
          <a:xfrm>
            <a:off x="359864" y="1234440"/>
            <a:ext cx="54864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200"/>
              <a:buFont typeface="Arial"/>
              <a:buNone/>
            </a:pPr>
            <a:r>
              <a:rPr b="0" i="1" lang="en-US" sz="1200" u="none" cap="none" strike="noStrike">
                <a:solidFill>
                  <a:srgbClr val="1A1A1A"/>
                </a:solidFill>
                <a:latin typeface="Arial"/>
                <a:ea typeface="Arial"/>
                <a:cs typeface="Arial"/>
                <a:sym typeface="Arial"/>
              </a:rPr>
              <a:t>Validating the shift from comparison → companion</a:t>
            </a:r>
            <a:endParaRPr b="0" i="0" sz="1200" u="none" cap="none" strike="noStrike">
              <a:solidFill>
                <a:schemeClr val="dk1"/>
              </a:solidFill>
              <a:latin typeface="Calibri"/>
              <a:ea typeface="Calibri"/>
              <a:cs typeface="Calibri"/>
              <a:sym typeface="Calibri"/>
            </a:endParaRPr>
          </a:p>
        </p:txBody>
      </p:sp>
      <p:sp>
        <p:nvSpPr>
          <p:cNvPr id="291" name="Google Shape;291;g3c63e31cf0f_1_559"/>
          <p:cNvSpPr/>
          <p:nvPr/>
        </p:nvSpPr>
        <p:spPr>
          <a:xfrm>
            <a:off x="457200" y="1508760"/>
            <a:ext cx="914400" cy="73200"/>
          </a:xfrm>
          <a:prstGeom prst="rect">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3c63e31cf0f_1_559"/>
          <p:cNvSpPr/>
          <p:nvPr/>
        </p:nvSpPr>
        <p:spPr>
          <a:xfrm>
            <a:off x="1371600" y="1508760"/>
            <a:ext cx="457200" cy="73200"/>
          </a:xfrm>
          <a:prstGeom prst="rect">
            <a:avLst/>
          </a:prstGeom>
          <a:solidFill>
            <a:srgbClr val="E639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3c63e31cf0f_1_559"/>
          <p:cNvSpPr/>
          <p:nvPr/>
        </p:nvSpPr>
        <p:spPr>
          <a:xfrm>
            <a:off x="457200" y="1691640"/>
            <a:ext cx="8229600" cy="548700"/>
          </a:xfrm>
          <a:prstGeom prst="rect">
            <a:avLst/>
          </a:prstGeom>
          <a:solidFill>
            <a:srgbClr val="006B5A">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3c63e31cf0f_1_559"/>
          <p:cNvSpPr/>
          <p:nvPr/>
        </p:nvSpPr>
        <p:spPr>
          <a:xfrm>
            <a:off x="457200" y="1691640"/>
            <a:ext cx="73200" cy="548700"/>
          </a:xfrm>
          <a:prstGeom prst="rect">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3c63e31cf0f_1_559"/>
          <p:cNvSpPr/>
          <p:nvPr/>
        </p:nvSpPr>
        <p:spPr>
          <a:xfrm>
            <a:off x="640080" y="1719072"/>
            <a:ext cx="27432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800"/>
              <a:buFont typeface="Arial"/>
              <a:buNone/>
            </a:pPr>
            <a:r>
              <a:rPr b="1" i="0" lang="en-US" sz="800" u="none" cap="none" strike="noStrike">
                <a:solidFill>
                  <a:srgbClr val="1A1A1A"/>
                </a:solidFill>
                <a:latin typeface="Arial"/>
                <a:ea typeface="Arial"/>
                <a:cs typeface="Arial"/>
                <a:sym typeface="Arial"/>
              </a:rPr>
              <a:t>PMF DEFINITION FOR PROTEGO</a:t>
            </a:r>
            <a:endParaRPr b="0" i="0" sz="800" u="none" cap="none" strike="noStrike">
              <a:solidFill>
                <a:schemeClr val="dk1"/>
              </a:solidFill>
              <a:latin typeface="Calibri"/>
              <a:ea typeface="Calibri"/>
              <a:cs typeface="Calibri"/>
              <a:sym typeface="Calibri"/>
            </a:endParaRPr>
          </a:p>
        </p:txBody>
      </p:sp>
      <p:sp>
        <p:nvSpPr>
          <p:cNvPr id="296" name="Google Shape;296;g3c63e31cf0f_1_559"/>
          <p:cNvSpPr/>
          <p:nvPr/>
        </p:nvSpPr>
        <p:spPr>
          <a:xfrm>
            <a:off x="640080" y="1920240"/>
            <a:ext cx="7863900" cy="27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000"/>
              <a:buFont typeface="Arial"/>
              <a:buNone/>
            </a:pPr>
            <a:r>
              <a:rPr b="0" i="0" lang="en-US" sz="1000" u="none" cap="none" strike="noStrike">
                <a:solidFill>
                  <a:srgbClr val="1A1A1A"/>
                </a:solidFill>
                <a:latin typeface="Arial"/>
                <a:ea typeface="Arial"/>
                <a:cs typeface="Arial"/>
                <a:sym typeface="Arial"/>
              </a:rPr>
              <a:t>Customers consistently demonstrate that they value guidance, continuity, and trust — not just price — in at least one product line.</a:t>
            </a:r>
            <a:endParaRPr b="0" i="0" sz="1000" u="none" cap="none" strike="noStrike">
              <a:solidFill>
                <a:schemeClr val="dk1"/>
              </a:solidFill>
              <a:latin typeface="Calibri"/>
              <a:ea typeface="Calibri"/>
              <a:cs typeface="Calibri"/>
              <a:sym typeface="Calibri"/>
            </a:endParaRPr>
          </a:p>
        </p:txBody>
      </p:sp>
      <p:sp>
        <p:nvSpPr>
          <p:cNvPr id="297" name="Google Shape;297;g3c63e31cf0f_1_559"/>
          <p:cNvSpPr/>
          <p:nvPr/>
        </p:nvSpPr>
        <p:spPr>
          <a:xfrm>
            <a:off x="457200" y="2462984"/>
            <a:ext cx="2697600" cy="502800"/>
          </a:xfrm>
          <a:prstGeom prst="roundRect">
            <a:avLst>
              <a:gd fmla="val 16667" name="adj"/>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3c63e31cf0f_1_559"/>
          <p:cNvSpPr/>
          <p:nvPr/>
        </p:nvSpPr>
        <p:spPr>
          <a:xfrm>
            <a:off x="548640" y="2490416"/>
            <a:ext cx="25146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000"/>
              <a:buFont typeface="Arial"/>
              <a:buNone/>
            </a:pPr>
            <a:r>
              <a:rPr b="1" i="0" lang="en-US" sz="1000" u="none" cap="none" strike="noStrike">
                <a:solidFill>
                  <a:srgbClr val="FFFFFF"/>
                </a:solidFill>
                <a:latin typeface="Arial"/>
                <a:ea typeface="Arial"/>
                <a:cs typeface="Arial"/>
                <a:sym typeface="Arial"/>
              </a:rPr>
              <a:t>Customer Behaviour Signals</a:t>
            </a:r>
            <a:endParaRPr b="0" i="0" sz="1000" u="none" cap="none" strike="noStrike">
              <a:solidFill>
                <a:schemeClr val="dk1"/>
              </a:solidFill>
              <a:latin typeface="Calibri"/>
              <a:ea typeface="Calibri"/>
              <a:cs typeface="Calibri"/>
              <a:sym typeface="Calibri"/>
            </a:endParaRPr>
          </a:p>
        </p:txBody>
      </p:sp>
      <p:sp>
        <p:nvSpPr>
          <p:cNvPr id="299" name="Google Shape;299;g3c63e31cf0f_1_559"/>
          <p:cNvSpPr/>
          <p:nvPr/>
        </p:nvSpPr>
        <p:spPr>
          <a:xfrm>
            <a:off x="548640" y="2709872"/>
            <a:ext cx="25146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0" i="1" lang="en-US" sz="700" u="none" cap="none" strike="noStrike">
                <a:solidFill>
                  <a:srgbClr val="FFFFFF"/>
                </a:solidFill>
                <a:latin typeface="Arial"/>
                <a:ea typeface="Arial"/>
                <a:cs typeface="Arial"/>
                <a:sym typeface="Arial"/>
              </a:rPr>
              <a:t>Customers use Protego differently than a pure aggregator</a:t>
            </a:r>
            <a:endParaRPr b="0" i="0" sz="700" u="none" cap="none" strike="noStrike">
              <a:solidFill>
                <a:schemeClr val="dk1"/>
              </a:solidFill>
              <a:latin typeface="Calibri"/>
              <a:ea typeface="Calibri"/>
              <a:cs typeface="Calibri"/>
              <a:sym typeface="Calibri"/>
            </a:endParaRPr>
          </a:p>
        </p:txBody>
      </p:sp>
      <p:sp>
        <p:nvSpPr>
          <p:cNvPr id="300" name="Google Shape;300;g3c63e31cf0f_1_559"/>
          <p:cNvSpPr/>
          <p:nvPr/>
        </p:nvSpPr>
        <p:spPr>
          <a:xfrm>
            <a:off x="548640" y="3057344"/>
            <a:ext cx="2514600" cy="457200"/>
          </a:xfrm>
          <a:prstGeom prst="rect">
            <a:avLst/>
          </a:prstGeom>
          <a:solidFill>
            <a:srgbClr val="006B5A">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3c63e31cf0f_1_559"/>
          <p:cNvSpPr/>
          <p:nvPr/>
        </p:nvSpPr>
        <p:spPr>
          <a:xfrm>
            <a:off x="594360" y="3103064"/>
            <a:ext cx="1830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B5A"/>
              </a:buClr>
              <a:buSzPts val="800"/>
              <a:buFont typeface="Arial"/>
              <a:buNone/>
            </a:pPr>
            <a:r>
              <a:rPr b="0" i="0" lang="en-US" sz="800" u="none" cap="none" strike="noStrike">
                <a:solidFill>
                  <a:srgbClr val="006B5A"/>
                </a:solidFill>
                <a:latin typeface="Arial"/>
                <a:ea typeface="Arial"/>
                <a:cs typeface="Arial"/>
                <a:sym typeface="Arial"/>
              </a:rPr>
              <a:t>✓</a:t>
            </a:r>
            <a:endParaRPr b="0" i="0" sz="800" u="none" cap="none" strike="noStrike">
              <a:solidFill>
                <a:schemeClr val="dk1"/>
              </a:solidFill>
              <a:latin typeface="Calibri"/>
              <a:ea typeface="Calibri"/>
              <a:cs typeface="Calibri"/>
              <a:sym typeface="Calibri"/>
            </a:endParaRPr>
          </a:p>
        </p:txBody>
      </p:sp>
      <p:sp>
        <p:nvSpPr>
          <p:cNvPr id="302" name="Google Shape;302;g3c63e31cf0f_1_559"/>
          <p:cNvSpPr/>
          <p:nvPr/>
        </p:nvSpPr>
        <p:spPr>
          <a:xfrm>
            <a:off x="777240" y="3103064"/>
            <a:ext cx="21945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900"/>
              <a:buFont typeface="Arial"/>
              <a:buNone/>
            </a:pPr>
            <a:r>
              <a:rPr b="1" i="0" lang="en-US" sz="900" u="none" cap="none" strike="noStrike">
                <a:solidFill>
                  <a:srgbClr val="1A1A1A"/>
                </a:solidFill>
                <a:latin typeface="Arial"/>
                <a:ea typeface="Arial"/>
                <a:cs typeface="Arial"/>
                <a:sym typeface="Arial"/>
              </a:rPr>
              <a:t>Repeat engagement</a:t>
            </a:r>
            <a:endParaRPr b="0" i="0" sz="900" u="none" cap="none" strike="noStrike">
              <a:solidFill>
                <a:schemeClr val="dk1"/>
              </a:solidFill>
              <a:latin typeface="Calibri"/>
              <a:ea typeface="Calibri"/>
              <a:cs typeface="Calibri"/>
              <a:sym typeface="Calibri"/>
            </a:endParaRPr>
          </a:p>
        </p:txBody>
      </p:sp>
      <p:sp>
        <p:nvSpPr>
          <p:cNvPr id="303" name="Google Shape;303;g3c63e31cf0f_1_559"/>
          <p:cNvSpPr/>
          <p:nvPr/>
        </p:nvSpPr>
        <p:spPr>
          <a:xfrm>
            <a:off x="777240" y="3285944"/>
            <a:ext cx="21945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700"/>
              <a:buFont typeface="Arial"/>
              <a:buNone/>
            </a:pPr>
            <a:r>
              <a:rPr b="0" i="0" lang="en-US" sz="700" u="none" cap="none" strike="noStrike">
                <a:solidFill>
                  <a:srgbClr val="1A1A1A"/>
                </a:solidFill>
                <a:latin typeface="Arial"/>
                <a:ea typeface="Arial"/>
                <a:cs typeface="Arial"/>
                <a:sym typeface="Arial"/>
              </a:rPr>
              <a:t>% returning without restarting comparison</a:t>
            </a:r>
            <a:endParaRPr b="0" i="0" sz="700" u="none" cap="none" strike="noStrike">
              <a:solidFill>
                <a:schemeClr val="dk1"/>
              </a:solidFill>
              <a:latin typeface="Calibri"/>
              <a:ea typeface="Calibri"/>
              <a:cs typeface="Calibri"/>
              <a:sym typeface="Calibri"/>
            </a:endParaRPr>
          </a:p>
        </p:txBody>
      </p:sp>
      <p:sp>
        <p:nvSpPr>
          <p:cNvPr id="304" name="Google Shape;304;g3c63e31cf0f_1_559"/>
          <p:cNvSpPr/>
          <p:nvPr/>
        </p:nvSpPr>
        <p:spPr>
          <a:xfrm>
            <a:off x="548640" y="3605984"/>
            <a:ext cx="2514600" cy="457200"/>
          </a:xfrm>
          <a:prstGeom prst="rect">
            <a:avLst/>
          </a:prstGeom>
          <a:solidFill>
            <a:srgbClr val="006B5A">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3c63e31cf0f_1_559"/>
          <p:cNvSpPr/>
          <p:nvPr/>
        </p:nvSpPr>
        <p:spPr>
          <a:xfrm>
            <a:off x="594360" y="3651704"/>
            <a:ext cx="1830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B5A"/>
              </a:buClr>
              <a:buSzPts val="800"/>
              <a:buFont typeface="Arial"/>
              <a:buNone/>
            </a:pPr>
            <a:r>
              <a:rPr b="0" i="0" lang="en-US" sz="800" u="none" cap="none" strike="noStrike">
                <a:solidFill>
                  <a:srgbClr val="006B5A"/>
                </a:solidFill>
                <a:latin typeface="Arial"/>
                <a:ea typeface="Arial"/>
                <a:cs typeface="Arial"/>
                <a:sym typeface="Arial"/>
              </a:rPr>
              <a:t>✓</a:t>
            </a:r>
            <a:endParaRPr b="0" i="0" sz="800" u="none" cap="none" strike="noStrike">
              <a:solidFill>
                <a:schemeClr val="dk1"/>
              </a:solidFill>
              <a:latin typeface="Calibri"/>
              <a:ea typeface="Calibri"/>
              <a:cs typeface="Calibri"/>
              <a:sym typeface="Calibri"/>
            </a:endParaRPr>
          </a:p>
        </p:txBody>
      </p:sp>
      <p:sp>
        <p:nvSpPr>
          <p:cNvPr id="306" name="Google Shape;306;g3c63e31cf0f_1_559"/>
          <p:cNvSpPr/>
          <p:nvPr/>
        </p:nvSpPr>
        <p:spPr>
          <a:xfrm>
            <a:off x="777240" y="3651704"/>
            <a:ext cx="21945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900"/>
              <a:buFont typeface="Arial"/>
              <a:buNone/>
            </a:pPr>
            <a:r>
              <a:rPr b="1" i="0" lang="en-US" sz="900" u="none" cap="none" strike="noStrike">
                <a:solidFill>
                  <a:srgbClr val="1A1A1A"/>
                </a:solidFill>
                <a:latin typeface="Arial"/>
                <a:ea typeface="Arial"/>
                <a:cs typeface="Arial"/>
                <a:sym typeface="Arial"/>
              </a:rPr>
              <a:t>Reduced re-shopping</a:t>
            </a:r>
            <a:endParaRPr b="0" i="0" sz="900" u="none" cap="none" strike="noStrike">
              <a:solidFill>
                <a:schemeClr val="dk1"/>
              </a:solidFill>
              <a:latin typeface="Calibri"/>
              <a:ea typeface="Calibri"/>
              <a:cs typeface="Calibri"/>
              <a:sym typeface="Calibri"/>
            </a:endParaRPr>
          </a:p>
        </p:txBody>
      </p:sp>
      <p:sp>
        <p:nvSpPr>
          <p:cNvPr id="307" name="Google Shape;307;g3c63e31cf0f_1_559"/>
          <p:cNvSpPr/>
          <p:nvPr/>
        </p:nvSpPr>
        <p:spPr>
          <a:xfrm>
            <a:off x="777240" y="3834584"/>
            <a:ext cx="21945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700"/>
              <a:buFont typeface="Arial"/>
              <a:buNone/>
            </a:pPr>
            <a:r>
              <a:rPr b="0" i="0" lang="en-US" sz="700" u="none" cap="none" strike="noStrike">
                <a:solidFill>
                  <a:srgbClr val="1A1A1A"/>
                </a:solidFill>
                <a:latin typeface="Arial"/>
                <a:ea typeface="Arial"/>
                <a:cs typeface="Arial"/>
                <a:sym typeface="Arial"/>
              </a:rPr>
              <a:t>Renewal interactions without full re-quote</a:t>
            </a:r>
            <a:endParaRPr b="0" i="0" sz="700" u="none" cap="none" strike="noStrike">
              <a:solidFill>
                <a:schemeClr val="dk1"/>
              </a:solidFill>
              <a:latin typeface="Calibri"/>
              <a:ea typeface="Calibri"/>
              <a:cs typeface="Calibri"/>
              <a:sym typeface="Calibri"/>
            </a:endParaRPr>
          </a:p>
        </p:txBody>
      </p:sp>
      <p:sp>
        <p:nvSpPr>
          <p:cNvPr id="308" name="Google Shape;308;g3c63e31cf0f_1_559"/>
          <p:cNvSpPr/>
          <p:nvPr/>
        </p:nvSpPr>
        <p:spPr>
          <a:xfrm>
            <a:off x="548640" y="4154624"/>
            <a:ext cx="2514600" cy="457200"/>
          </a:xfrm>
          <a:prstGeom prst="rect">
            <a:avLst/>
          </a:prstGeom>
          <a:solidFill>
            <a:srgbClr val="006B5A">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3c63e31cf0f_1_559"/>
          <p:cNvSpPr/>
          <p:nvPr/>
        </p:nvSpPr>
        <p:spPr>
          <a:xfrm>
            <a:off x="594360" y="4200344"/>
            <a:ext cx="1830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B5A"/>
              </a:buClr>
              <a:buSzPts val="800"/>
              <a:buFont typeface="Arial"/>
              <a:buNone/>
            </a:pPr>
            <a:r>
              <a:rPr b="0" i="0" lang="en-US" sz="800" u="none" cap="none" strike="noStrike">
                <a:solidFill>
                  <a:srgbClr val="006B5A"/>
                </a:solidFill>
                <a:latin typeface="Arial"/>
                <a:ea typeface="Arial"/>
                <a:cs typeface="Arial"/>
                <a:sym typeface="Arial"/>
              </a:rPr>
              <a:t>✓</a:t>
            </a:r>
            <a:endParaRPr b="0" i="0" sz="800" u="none" cap="none" strike="noStrike">
              <a:solidFill>
                <a:schemeClr val="dk1"/>
              </a:solidFill>
              <a:latin typeface="Calibri"/>
              <a:ea typeface="Calibri"/>
              <a:cs typeface="Calibri"/>
              <a:sym typeface="Calibri"/>
            </a:endParaRPr>
          </a:p>
        </p:txBody>
      </p:sp>
      <p:sp>
        <p:nvSpPr>
          <p:cNvPr id="310" name="Google Shape;310;g3c63e31cf0f_1_559"/>
          <p:cNvSpPr/>
          <p:nvPr/>
        </p:nvSpPr>
        <p:spPr>
          <a:xfrm>
            <a:off x="777240" y="4200344"/>
            <a:ext cx="21945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900"/>
              <a:buFont typeface="Arial"/>
              <a:buNone/>
            </a:pPr>
            <a:r>
              <a:rPr b="1" i="0" lang="en-US" sz="900" u="none" cap="none" strike="noStrike">
                <a:solidFill>
                  <a:srgbClr val="1A1A1A"/>
                </a:solidFill>
                <a:latin typeface="Arial"/>
                <a:ea typeface="Arial"/>
                <a:cs typeface="Arial"/>
                <a:sym typeface="Arial"/>
              </a:rPr>
              <a:t>Guided journey impact</a:t>
            </a:r>
            <a:endParaRPr b="0" i="0" sz="900" u="none" cap="none" strike="noStrike">
              <a:solidFill>
                <a:schemeClr val="dk1"/>
              </a:solidFill>
              <a:latin typeface="Calibri"/>
              <a:ea typeface="Calibri"/>
              <a:cs typeface="Calibri"/>
              <a:sym typeface="Calibri"/>
            </a:endParaRPr>
          </a:p>
        </p:txBody>
      </p:sp>
      <p:sp>
        <p:nvSpPr>
          <p:cNvPr id="311" name="Google Shape;311;g3c63e31cf0f_1_559"/>
          <p:cNvSpPr/>
          <p:nvPr/>
        </p:nvSpPr>
        <p:spPr>
          <a:xfrm>
            <a:off x="777240" y="4383224"/>
            <a:ext cx="21945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700"/>
              <a:buFont typeface="Arial"/>
              <a:buNone/>
            </a:pPr>
            <a:r>
              <a:rPr b="0" i="0" lang="en-US" sz="700" u="none" cap="none" strike="noStrike">
                <a:solidFill>
                  <a:srgbClr val="1A1A1A"/>
                </a:solidFill>
                <a:latin typeface="Arial"/>
                <a:ea typeface="Arial"/>
                <a:cs typeface="Arial"/>
                <a:sym typeface="Arial"/>
              </a:rPr>
              <a:t>Higher completion in guided flows</a:t>
            </a:r>
            <a:endParaRPr b="0" i="0" sz="700" u="none" cap="none" strike="noStrike">
              <a:solidFill>
                <a:schemeClr val="dk1"/>
              </a:solidFill>
              <a:latin typeface="Calibri"/>
              <a:ea typeface="Calibri"/>
              <a:cs typeface="Calibri"/>
              <a:sym typeface="Calibri"/>
            </a:endParaRPr>
          </a:p>
        </p:txBody>
      </p:sp>
      <p:sp>
        <p:nvSpPr>
          <p:cNvPr id="312" name="Google Shape;312;g3c63e31cf0f_1_559"/>
          <p:cNvSpPr/>
          <p:nvPr/>
        </p:nvSpPr>
        <p:spPr>
          <a:xfrm>
            <a:off x="3291840" y="2462984"/>
            <a:ext cx="2697600" cy="502800"/>
          </a:xfrm>
          <a:prstGeom prst="roundRect">
            <a:avLst>
              <a:gd fmla="val 16667" name="adj"/>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3c63e31cf0f_1_559"/>
          <p:cNvSpPr/>
          <p:nvPr/>
        </p:nvSpPr>
        <p:spPr>
          <a:xfrm>
            <a:off x="3383280" y="2490416"/>
            <a:ext cx="25146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000"/>
              <a:buFont typeface="Arial"/>
              <a:buNone/>
            </a:pPr>
            <a:r>
              <a:rPr b="1" i="0" lang="en-US" sz="1000" u="none" cap="none" strike="noStrike">
                <a:solidFill>
                  <a:srgbClr val="1A1A1A"/>
                </a:solidFill>
                <a:latin typeface="Arial"/>
                <a:ea typeface="Arial"/>
                <a:cs typeface="Arial"/>
                <a:sym typeface="Arial"/>
              </a:rPr>
              <a:t>Trust &amp; Experience Signals</a:t>
            </a:r>
            <a:endParaRPr b="0" i="0" sz="1000" u="none" cap="none" strike="noStrike">
              <a:solidFill>
                <a:schemeClr val="dk1"/>
              </a:solidFill>
              <a:latin typeface="Calibri"/>
              <a:ea typeface="Calibri"/>
              <a:cs typeface="Calibri"/>
              <a:sym typeface="Calibri"/>
            </a:endParaRPr>
          </a:p>
        </p:txBody>
      </p:sp>
      <p:sp>
        <p:nvSpPr>
          <p:cNvPr id="314" name="Google Shape;314;g3c63e31cf0f_1_559"/>
          <p:cNvSpPr/>
          <p:nvPr/>
        </p:nvSpPr>
        <p:spPr>
          <a:xfrm>
            <a:off x="3383280" y="2709872"/>
            <a:ext cx="25146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700"/>
              <a:buFont typeface="Arial"/>
              <a:buNone/>
            </a:pPr>
            <a:r>
              <a:rPr b="0" i="1" lang="en-US" sz="700" u="none" cap="none" strike="noStrike">
                <a:solidFill>
                  <a:srgbClr val="1A1A1A"/>
                </a:solidFill>
                <a:latin typeface="Arial"/>
                <a:ea typeface="Arial"/>
                <a:cs typeface="Arial"/>
                <a:sym typeface="Arial"/>
              </a:rPr>
              <a:t>Protego earns confidence, not just clicks</a:t>
            </a:r>
            <a:endParaRPr b="0" i="0" sz="700" u="none" cap="none" strike="noStrike">
              <a:solidFill>
                <a:schemeClr val="dk1"/>
              </a:solidFill>
              <a:latin typeface="Calibri"/>
              <a:ea typeface="Calibri"/>
              <a:cs typeface="Calibri"/>
              <a:sym typeface="Calibri"/>
            </a:endParaRPr>
          </a:p>
        </p:txBody>
      </p:sp>
      <p:sp>
        <p:nvSpPr>
          <p:cNvPr id="315" name="Google Shape;315;g3c63e31cf0f_1_559"/>
          <p:cNvSpPr/>
          <p:nvPr/>
        </p:nvSpPr>
        <p:spPr>
          <a:xfrm>
            <a:off x="3383280" y="3057344"/>
            <a:ext cx="2514600" cy="457200"/>
          </a:xfrm>
          <a:prstGeom prst="rect">
            <a:avLst/>
          </a:prstGeom>
          <a:solidFill>
            <a:srgbClr val="FFD500">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3c63e31cf0f_1_559"/>
          <p:cNvSpPr/>
          <p:nvPr/>
        </p:nvSpPr>
        <p:spPr>
          <a:xfrm>
            <a:off x="3429000" y="3103064"/>
            <a:ext cx="1830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D500"/>
              </a:buClr>
              <a:buSzPts val="800"/>
              <a:buFont typeface="Arial"/>
              <a:buNone/>
            </a:pPr>
            <a:r>
              <a:rPr b="0" i="0" lang="en-US" sz="800" u="none" cap="none" strike="noStrike">
                <a:solidFill>
                  <a:srgbClr val="FFD500"/>
                </a:solidFill>
                <a:latin typeface="Arial"/>
                <a:ea typeface="Arial"/>
                <a:cs typeface="Arial"/>
                <a:sym typeface="Arial"/>
              </a:rPr>
              <a:t>✓</a:t>
            </a:r>
            <a:endParaRPr b="0" i="0" sz="800" u="none" cap="none" strike="noStrike">
              <a:solidFill>
                <a:schemeClr val="dk1"/>
              </a:solidFill>
              <a:latin typeface="Calibri"/>
              <a:ea typeface="Calibri"/>
              <a:cs typeface="Calibri"/>
              <a:sym typeface="Calibri"/>
            </a:endParaRPr>
          </a:p>
        </p:txBody>
      </p:sp>
      <p:sp>
        <p:nvSpPr>
          <p:cNvPr id="317" name="Google Shape;317;g3c63e31cf0f_1_559"/>
          <p:cNvSpPr/>
          <p:nvPr/>
        </p:nvSpPr>
        <p:spPr>
          <a:xfrm>
            <a:off x="3611880" y="3103064"/>
            <a:ext cx="21945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900"/>
              <a:buFont typeface="Arial"/>
              <a:buNone/>
            </a:pPr>
            <a:r>
              <a:rPr b="1" i="0" lang="en-US" sz="900" u="none" cap="none" strike="noStrike">
                <a:solidFill>
                  <a:srgbClr val="1A1A1A"/>
                </a:solidFill>
                <a:latin typeface="Arial"/>
                <a:ea typeface="Arial"/>
                <a:cs typeface="Arial"/>
                <a:sym typeface="Arial"/>
              </a:rPr>
              <a:t>Support quality</a:t>
            </a:r>
            <a:endParaRPr b="0" i="0" sz="900" u="none" cap="none" strike="noStrike">
              <a:solidFill>
                <a:schemeClr val="dk1"/>
              </a:solidFill>
              <a:latin typeface="Calibri"/>
              <a:ea typeface="Calibri"/>
              <a:cs typeface="Calibri"/>
              <a:sym typeface="Calibri"/>
            </a:endParaRPr>
          </a:p>
        </p:txBody>
      </p:sp>
      <p:sp>
        <p:nvSpPr>
          <p:cNvPr id="318" name="Google Shape;318;g3c63e31cf0f_1_559"/>
          <p:cNvSpPr/>
          <p:nvPr/>
        </p:nvSpPr>
        <p:spPr>
          <a:xfrm>
            <a:off x="3611880" y="3285944"/>
            <a:ext cx="21945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700"/>
              <a:buFont typeface="Arial"/>
              <a:buNone/>
            </a:pPr>
            <a:r>
              <a:rPr b="0" i="0" lang="en-US" sz="700" u="none" cap="none" strike="noStrike">
                <a:solidFill>
                  <a:srgbClr val="1A1A1A"/>
                </a:solidFill>
                <a:latin typeface="Arial"/>
                <a:ea typeface="Arial"/>
                <a:cs typeface="Arial"/>
                <a:sym typeface="Arial"/>
              </a:rPr>
              <a:t>Fewer clarification-driven contacts</a:t>
            </a:r>
            <a:endParaRPr b="0" i="0" sz="700" u="none" cap="none" strike="noStrike">
              <a:solidFill>
                <a:schemeClr val="dk1"/>
              </a:solidFill>
              <a:latin typeface="Calibri"/>
              <a:ea typeface="Calibri"/>
              <a:cs typeface="Calibri"/>
              <a:sym typeface="Calibri"/>
            </a:endParaRPr>
          </a:p>
        </p:txBody>
      </p:sp>
      <p:sp>
        <p:nvSpPr>
          <p:cNvPr id="319" name="Google Shape;319;g3c63e31cf0f_1_559"/>
          <p:cNvSpPr/>
          <p:nvPr/>
        </p:nvSpPr>
        <p:spPr>
          <a:xfrm>
            <a:off x="3383280" y="3605984"/>
            <a:ext cx="2514600" cy="457200"/>
          </a:xfrm>
          <a:prstGeom prst="rect">
            <a:avLst/>
          </a:prstGeom>
          <a:solidFill>
            <a:srgbClr val="FFD500">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3c63e31cf0f_1_559"/>
          <p:cNvSpPr/>
          <p:nvPr/>
        </p:nvSpPr>
        <p:spPr>
          <a:xfrm>
            <a:off x="3429000" y="3651704"/>
            <a:ext cx="1830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D500"/>
              </a:buClr>
              <a:buSzPts val="800"/>
              <a:buFont typeface="Arial"/>
              <a:buNone/>
            </a:pPr>
            <a:r>
              <a:rPr b="0" i="0" lang="en-US" sz="800" u="none" cap="none" strike="noStrike">
                <a:solidFill>
                  <a:srgbClr val="FFD500"/>
                </a:solidFill>
                <a:latin typeface="Arial"/>
                <a:ea typeface="Arial"/>
                <a:cs typeface="Arial"/>
                <a:sym typeface="Arial"/>
              </a:rPr>
              <a:t>✓</a:t>
            </a:r>
            <a:endParaRPr b="0" i="0" sz="800" u="none" cap="none" strike="noStrike">
              <a:solidFill>
                <a:schemeClr val="dk1"/>
              </a:solidFill>
              <a:latin typeface="Calibri"/>
              <a:ea typeface="Calibri"/>
              <a:cs typeface="Calibri"/>
              <a:sym typeface="Calibri"/>
            </a:endParaRPr>
          </a:p>
        </p:txBody>
      </p:sp>
      <p:sp>
        <p:nvSpPr>
          <p:cNvPr id="321" name="Google Shape;321;g3c63e31cf0f_1_559"/>
          <p:cNvSpPr/>
          <p:nvPr/>
        </p:nvSpPr>
        <p:spPr>
          <a:xfrm>
            <a:off x="3611880" y="3651704"/>
            <a:ext cx="21945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900"/>
              <a:buFont typeface="Arial"/>
              <a:buNone/>
            </a:pPr>
            <a:r>
              <a:rPr b="1" i="0" lang="en-US" sz="900" u="none" cap="none" strike="noStrike">
                <a:solidFill>
                  <a:srgbClr val="1A1A1A"/>
                </a:solidFill>
                <a:latin typeface="Arial"/>
                <a:ea typeface="Arial"/>
                <a:cs typeface="Arial"/>
                <a:sym typeface="Arial"/>
              </a:rPr>
              <a:t>Satisfaction</a:t>
            </a:r>
            <a:endParaRPr b="0" i="0" sz="900" u="none" cap="none" strike="noStrike">
              <a:solidFill>
                <a:schemeClr val="dk1"/>
              </a:solidFill>
              <a:latin typeface="Calibri"/>
              <a:ea typeface="Calibri"/>
              <a:cs typeface="Calibri"/>
              <a:sym typeface="Calibri"/>
            </a:endParaRPr>
          </a:p>
        </p:txBody>
      </p:sp>
      <p:sp>
        <p:nvSpPr>
          <p:cNvPr id="322" name="Google Shape;322;g3c63e31cf0f_1_559"/>
          <p:cNvSpPr/>
          <p:nvPr/>
        </p:nvSpPr>
        <p:spPr>
          <a:xfrm>
            <a:off x="3611880" y="3834584"/>
            <a:ext cx="21945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700"/>
              <a:buFont typeface="Arial"/>
              <a:buNone/>
            </a:pPr>
            <a:r>
              <a:rPr b="0" i="0" lang="en-US" sz="700" u="none" cap="none" strike="noStrike">
                <a:solidFill>
                  <a:srgbClr val="1A1A1A"/>
                </a:solidFill>
                <a:latin typeface="Arial"/>
                <a:ea typeface="Arial"/>
                <a:cs typeface="Arial"/>
                <a:sym typeface="Arial"/>
              </a:rPr>
              <a:t>Higher scores for post-purchase touchpoints</a:t>
            </a:r>
            <a:endParaRPr b="0" i="0" sz="700" u="none" cap="none" strike="noStrike">
              <a:solidFill>
                <a:schemeClr val="dk1"/>
              </a:solidFill>
              <a:latin typeface="Calibri"/>
              <a:ea typeface="Calibri"/>
              <a:cs typeface="Calibri"/>
              <a:sym typeface="Calibri"/>
            </a:endParaRPr>
          </a:p>
        </p:txBody>
      </p:sp>
      <p:sp>
        <p:nvSpPr>
          <p:cNvPr id="323" name="Google Shape;323;g3c63e31cf0f_1_559"/>
          <p:cNvSpPr/>
          <p:nvPr/>
        </p:nvSpPr>
        <p:spPr>
          <a:xfrm>
            <a:off x="3383280" y="4154624"/>
            <a:ext cx="2514600" cy="457200"/>
          </a:xfrm>
          <a:prstGeom prst="rect">
            <a:avLst/>
          </a:prstGeom>
          <a:solidFill>
            <a:srgbClr val="FFD500">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3c63e31cf0f_1_559"/>
          <p:cNvSpPr/>
          <p:nvPr/>
        </p:nvSpPr>
        <p:spPr>
          <a:xfrm>
            <a:off x="3429000" y="4200344"/>
            <a:ext cx="1830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D500"/>
              </a:buClr>
              <a:buSzPts val="800"/>
              <a:buFont typeface="Arial"/>
              <a:buNone/>
            </a:pPr>
            <a:r>
              <a:rPr b="0" i="0" lang="en-US" sz="800" u="none" cap="none" strike="noStrike">
                <a:solidFill>
                  <a:srgbClr val="FFD500"/>
                </a:solidFill>
                <a:latin typeface="Arial"/>
                <a:ea typeface="Arial"/>
                <a:cs typeface="Arial"/>
                <a:sym typeface="Arial"/>
              </a:rPr>
              <a:t>✓</a:t>
            </a:r>
            <a:endParaRPr b="0" i="0" sz="800" u="none" cap="none" strike="noStrike">
              <a:solidFill>
                <a:schemeClr val="dk1"/>
              </a:solidFill>
              <a:latin typeface="Calibri"/>
              <a:ea typeface="Calibri"/>
              <a:cs typeface="Calibri"/>
              <a:sym typeface="Calibri"/>
            </a:endParaRPr>
          </a:p>
        </p:txBody>
      </p:sp>
      <p:sp>
        <p:nvSpPr>
          <p:cNvPr id="325" name="Google Shape;325;g3c63e31cf0f_1_559"/>
          <p:cNvSpPr/>
          <p:nvPr/>
        </p:nvSpPr>
        <p:spPr>
          <a:xfrm>
            <a:off x="3611880" y="4200344"/>
            <a:ext cx="21945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900"/>
              <a:buFont typeface="Arial"/>
              <a:buNone/>
            </a:pPr>
            <a:r>
              <a:rPr b="1" i="0" lang="en-US" sz="900" u="none" cap="none" strike="noStrike">
                <a:solidFill>
                  <a:srgbClr val="1A1A1A"/>
                </a:solidFill>
                <a:latin typeface="Arial"/>
                <a:ea typeface="Arial"/>
                <a:cs typeface="Arial"/>
                <a:sym typeface="Arial"/>
              </a:rPr>
              <a:t>Clarity feedback</a:t>
            </a:r>
            <a:endParaRPr b="0" i="0" sz="900" u="none" cap="none" strike="noStrike">
              <a:solidFill>
                <a:schemeClr val="dk1"/>
              </a:solidFill>
              <a:latin typeface="Calibri"/>
              <a:ea typeface="Calibri"/>
              <a:cs typeface="Calibri"/>
              <a:sym typeface="Calibri"/>
            </a:endParaRPr>
          </a:p>
        </p:txBody>
      </p:sp>
      <p:sp>
        <p:nvSpPr>
          <p:cNvPr id="326" name="Google Shape;326;g3c63e31cf0f_1_559"/>
          <p:cNvSpPr/>
          <p:nvPr/>
        </p:nvSpPr>
        <p:spPr>
          <a:xfrm>
            <a:off x="3611880" y="4383224"/>
            <a:ext cx="21945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700"/>
              <a:buFont typeface="Arial"/>
              <a:buNone/>
            </a:pPr>
            <a:r>
              <a:rPr lang="en-US" sz="700">
                <a:solidFill>
                  <a:srgbClr val="1A1A1A"/>
                </a:solidFill>
              </a:rPr>
              <a:t>Qualitative feedback referencing clarity, reassurance, or understanding</a:t>
            </a:r>
            <a:endParaRPr b="0" i="0" sz="700" u="none" cap="none" strike="noStrike">
              <a:solidFill>
                <a:schemeClr val="dk1"/>
              </a:solidFill>
              <a:latin typeface="Calibri"/>
              <a:ea typeface="Calibri"/>
              <a:cs typeface="Calibri"/>
              <a:sym typeface="Calibri"/>
            </a:endParaRPr>
          </a:p>
        </p:txBody>
      </p:sp>
      <p:sp>
        <p:nvSpPr>
          <p:cNvPr id="327" name="Google Shape;327;g3c63e31cf0f_1_559"/>
          <p:cNvSpPr/>
          <p:nvPr/>
        </p:nvSpPr>
        <p:spPr>
          <a:xfrm>
            <a:off x="6126480" y="2462984"/>
            <a:ext cx="2697600" cy="502800"/>
          </a:xfrm>
          <a:prstGeom prst="roundRect">
            <a:avLst>
              <a:gd fmla="val 16667" name="adj"/>
            </a:avLst>
          </a:prstGeom>
          <a:solidFill>
            <a:srgbClr val="E639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3c63e31cf0f_1_559"/>
          <p:cNvSpPr/>
          <p:nvPr/>
        </p:nvSpPr>
        <p:spPr>
          <a:xfrm>
            <a:off x="6217920" y="2490416"/>
            <a:ext cx="25146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000"/>
              <a:buFont typeface="Arial"/>
              <a:buNone/>
            </a:pPr>
            <a:r>
              <a:rPr b="1" i="0" lang="en-US" sz="1000" u="none" cap="none" strike="noStrike">
                <a:solidFill>
                  <a:srgbClr val="FFFFFF"/>
                </a:solidFill>
                <a:latin typeface="Arial"/>
                <a:ea typeface="Arial"/>
                <a:cs typeface="Arial"/>
                <a:sym typeface="Arial"/>
              </a:rPr>
              <a:t>Operational &amp; Economic Signals</a:t>
            </a:r>
            <a:endParaRPr b="0" i="0" sz="1000" u="none" cap="none" strike="noStrike">
              <a:solidFill>
                <a:schemeClr val="dk1"/>
              </a:solidFill>
              <a:latin typeface="Calibri"/>
              <a:ea typeface="Calibri"/>
              <a:cs typeface="Calibri"/>
              <a:sym typeface="Calibri"/>
            </a:endParaRPr>
          </a:p>
        </p:txBody>
      </p:sp>
      <p:sp>
        <p:nvSpPr>
          <p:cNvPr id="329" name="Google Shape;329;g3c63e31cf0f_1_559"/>
          <p:cNvSpPr/>
          <p:nvPr/>
        </p:nvSpPr>
        <p:spPr>
          <a:xfrm>
            <a:off x="6217920" y="2709872"/>
            <a:ext cx="25146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700"/>
              <a:buFont typeface="Arial"/>
              <a:buNone/>
            </a:pPr>
            <a:r>
              <a:rPr b="0" i="1" lang="en-US" sz="700" u="none" cap="none" strike="noStrike">
                <a:solidFill>
                  <a:srgbClr val="FFFFFF"/>
                </a:solidFill>
                <a:latin typeface="Arial"/>
                <a:ea typeface="Arial"/>
                <a:cs typeface="Arial"/>
                <a:sym typeface="Arial"/>
              </a:rPr>
              <a:t>The companion model is viable, not just desirable</a:t>
            </a:r>
            <a:endParaRPr b="0" i="0" sz="700" u="none" cap="none" strike="noStrike">
              <a:solidFill>
                <a:schemeClr val="dk1"/>
              </a:solidFill>
              <a:latin typeface="Calibri"/>
              <a:ea typeface="Calibri"/>
              <a:cs typeface="Calibri"/>
              <a:sym typeface="Calibri"/>
            </a:endParaRPr>
          </a:p>
        </p:txBody>
      </p:sp>
      <p:sp>
        <p:nvSpPr>
          <p:cNvPr id="330" name="Google Shape;330;g3c63e31cf0f_1_559"/>
          <p:cNvSpPr/>
          <p:nvPr/>
        </p:nvSpPr>
        <p:spPr>
          <a:xfrm>
            <a:off x="6217920" y="3057344"/>
            <a:ext cx="2514600" cy="457200"/>
          </a:xfrm>
          <a:prstGeom prst="rect">
            <a:avLst/>
          </a:prstGeom>
          <a:solidFill>
            <a:srgbClr val="E63946">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3c63e31cf0f_1_559"/>
          <p:cNvSpPr/>
          <p:nvPr/>
        </p:nvSpPr>
        <p:spPr>
          <a:xfrm>
            <a:off x="6263640" y="3103064"/>
            <a:ext cx="1830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E63946"/>
              </a:buClr>
              <a:buSzPts val="800"/>
              <a:buFont typeface="Arial"/>
              <a:buNone/>
            </a:pPr>
            <a:r>
              <a:rPr b="0" i="0" lang="en-US" sz="800" u="none" cap="none" strike="noStrike">
                <a:solidFill>
                  <a:srgbClr val="E63946"/>
                </a:solidFill>
                <a:latin typeface="Arial"/>
                <a:ea typeface="Arial"/>
                <a:cs typeface="Arial"/>
                <a:sym typeface="Arial"/>
              </a:rPr>
              <a:t>✓</a:t>
            </a:r>
            <a:endParaRPr b="0" i="0" sz="800" u="none" cap="none" strike="noStrike">
              <a:solidFill>
                <a:schemeClr val="dk1"/>
              </a:solidFill>
              <a:latin typeface="Calibri"/>
              <a:ea typeface="Calibri"/>
              <a:cs typeface="Calibri"/>
              <a:sym typeface="Calibri"/>
            </a:endParaRPr>
          </a:p>
        </p:txBody>
      </p:sp>
      <p:sp>
        <p:nvSpPr>
          <p:cNvPr id="332" name="Google Shape;332;g3c63e31cf0f_1_559"/>
          <p:cNvSpPr/>
          <p:nvPr/>
        </p:nvSpPr>
        <p:spPr>
          <a:xfrm>
            <a:off x="6446520" y="3103064"/>
            <a:ext cx="21945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900"/>
              <a:buFont typeface="Arial"/>
              <a:buNone/>
            </a:pPr>
            <a:r>
              <a:rPr b="1" i="0" lang="en-US" sz="900" u="none" cap="none" strike="noStrike">
                <a:solidFill>
                  <a:srgbClr val="1A1A1A"/>
                </a:solidFill>
                <a:latin typeface="Arial"/>
                <a:ea typeface="Arial"/>
                <a:cs typeface="Arial"/>
                <a:sym typeface="Arial"/>
              </a:rPr>
              <a:t>Advisor efficiency</a:t>
            </a:r>
            <a:endParaRPr b="0" i="0" sz="900" u="none" cap="none" strike="noStrike">
              <a:solidFill>
                <a:schemeClr val="dk1"/>
              </a:solidFill>
              <a:latin typeface="Calibri"/>
              <a:ea typeface="Calibri"/>
              <a:cs typeface="Calibri"/>
              <a:sym typeface="Calibri"/>
            </a:endParaRPr>
          </a:p>
        </p:txBody>
      </p:sp>
      <p:sp>
        <p:nvSpPr>
          <p:cNvPr id="333" name="Google Shape;333;g3c63e31cf0f_1_559"/>
          <p:cNvSpPr/>
          <p:nvPr/>
        </p:nvSpPr>
        <p:spPr>
          <a:xfrm>
            <a:off x="6446520" y="3285944"/>
            <a:ext cx="21945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700"/>
              <a:buFont typeface="Arial"/>
              <a:buNone/>
            </a:pPr>
            <a:r>
              <a:rPr b="0" i="0" lang="en-US" sz="700" u="none" cap="none" strike="noStrike">
                <a:solidFill>
                  <a:srgbClr val="1A1A1A"/>
                </a:solidFill>
                <a:latin typeface="Arial"/>
                <a:ea typeface="Arial"/>
                <a:cs typeface="Arial"/>
                <a:sym typeface="Arial"/>
              </a:rPr>
              <a:t>Time shifts toward high-judgment cases</a:t>
            </a:r>
            <a:endParaRPr b="0" i="0" sz="700" u="none" cap="none" strike="noStrike">
              <a:solidFill>
                <a:schemeClr val="dk1"/>
              </a:solidFill>
              <a:latin typeface="Calibri"/>
              <a:ea typeface="Calibri"/>
              <a:cs typeface="Calibri"/>
              <a:sym typeface="Calibri"/>
            </a:endParaRPr>
          </a:p>
        </p:txBody>
      </p:sp>
      <p:sp>
        <p:nvSpPr>
          <p:cNvPr id="334" name="Google Shape;334;g3c63e31cf0f_1_559"/>
          <p:cNvSpPr/>
          <p:nvPr/>
        </p:nvSpPr>
        <p:spPr>
          <a:xfrm>
            <a:off x="6217920" y="3605984"/>
            <a:ext cx="2514600" cy="457200"/>
          </a:xfrm>
          <a:prstGeom prst="rect">
            <a:avLst/>
          </a:prstGeom>
          <a:solidFill>
            <a:srgbClr val="E63946">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3c63e31cf0f_1_559"/>
          <p:cNvSpPr/>
          <p:nvPr/>
        </p:nvSpPr>
        <p:spPr>
          <a:xfrm>
            <a:off x="6263640" y="3651704"/>
            <a:ext cx="1830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E63946"/>
              </a:buClr>
              <a:buSzPts val="800"/>
              <a:buFont typeface="Arial"/>
              <a:buNone/>
            </a:pPr>
            <a:r>
              <a:rPr b="0" i="0" lang="en-US" sz="800" u="none" cap="none" strike="noStrike">
                <a:solidFill>
                  <a:srgbClr val="E63946"/>
                </a:solidFill>
                <a:latin typeface="Arial"/>
                <a:ea typeface="Arial"/>
                <a:cs typeface="Arial"/>
                <a:sym typeface="Arial"/>
              </a:rPr>
              <a:t>✓</a:t>
            </a:r>
            <a:endParaRPr b="0" i="0" sz="800" u="none" cap="none" strike="noStrike">
              <a:solidFill>
                <a:schemeClr val="dk1"/>
              </a:solidFill>
              <a:latin typeface="Calibri"/>
              <a:ea typeface="Calibri"/>
              <a:cs typeface="Calibri"/>
              <a:sym typeface="Calibri"/>
            </a:endParaRPr>
          </a:p>
        </p:txBody>
      </p:sp>
      <p:sp>
        <p:nvSpPr>
          <p:cNvPr id="336" name="Google Shape;336;g3c63e31cf0f_1_559"/>
          <p:cNvSpPr/>
          <p:nvPr/>
        </p:nvSpPr>
        <p:spPr>
          <a:xfrm>
            <a:off x="6446520" y="3651704"/>
            <a:ext cx="21945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900"/>
              <a:buFont typeface="Arial"/>
              <a:buNone/>
            </a:pPr>
            <a:r>
              <a:rPr b="1" i="0" lang="en-US" sz="900" u="none" cap="none" strike="noStrike">
                <a:solidFill>
                  <a:srgbClr val="1A1A1A"/>
                </a:solidFill>
                <a:latin typeface="Arial"/>
                <a:ea typeface="Arial"/>
                <a:cs typeface="Arial"/>
                <a:sym typeface="Arial"/>
              </a:rPr>
              <a:t>Cost efficiency</a:t>
            </a:r>
            <a:endParaRPr b="0" i="0" sz="900" u="none" cap="none" strike="noStrike">
              <a:solidFill>
                <a:schemeClr val="dk1"/>
              </a:solidFill>
              <a:latin typeface="Calibri"/>
              <a:ea typeface="Calibri"/>
              <a:cs typeface="Calibri"/>
              <a:sym typeface="Calibri"/>
            </a:endParaRPr>
          </a:p>
        </p:txBody>
      </p:sp>
      <p:sp>
        <p:nvSpPr>
          <p:cNvPr id="337" name="Google Shape;337;g3c63e31cf0f_1_559"/>
          <p:cNvSpPr/>
          <p:nvPr/>
        </p:nvSpPr>
        <p:spPr>
          <a:xfrm>
            <a:off x="6446520" y="3834584"/>
            <a:ext cx="21945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700"/>
              <a:buFont typeface="Arial"/>
              <a:buNone/>
            </a:pPr>
            <a:r>
              <a:rPr b="0" i="0" lang="en-US" sz="700" u="none" cap="none" strike="noStrike">
                <a:solidFill>
                  <a:srgbClr val="1A1A1A"/>
                </a:solidFill>
                <a:latin typeface="Arial"/>
                <a:ea typeface="Arial"/>
                <a:cs typeface="Arial"/>
                <a:sym typeface="Arial"/>
              </a:rPr>
              <a:t>Reduced cost-to-serve for returning customers</a:t>
            </a:r>
            <a:endParaRPr b="0" i="0" sz="700" u="none" cap="none" strike="noStrike">
              <a:solidFill>
                <a:schemeClr val="dk1"/>
              </a:solidFill>
              <a:latin typeface="Calibri"/>
              <a:ea typeface="Calibri"/>
              <a:cs typeface="Calibri"/>
              <a:sym typeface="Calibri"/>
            </a:endParaRPr>
          </a:p>
        </p:txBody>
      </p:sp>
      <p:sp>
        <p:nvSpPr>
          <p:cNvPr id="338" name="Google Shape;338;g3c63e31cf0f_1_559"/>
          <p:cNvSpPr/>
          <p:nvPr/>
        </p:nvSpPr>
        <p:spPr>
          <a:xfrm>
            <a:off x="6217920" y="4154624"/>
            <a:ext cx="2514600" cy="457200"/>
          </a:xfrm>
          <a:prstGeom prst="rect">
            <a:avLst/>
          </a:prstGeom>
          <a:solidFill>
            <a:srgbClr val="E63946">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3c63e31cf0f_1_559"/>
          <p:cNvSpPr/>
          <p:nvPr/>
        </p:nvSpPr>
        <p:spPr>
          <a:xfrm>
            <a:off x="6263640" y="4200344"/>
            <a:ext cx="1830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E63946"/>
              </a:buClr>
              <a:buSzPts val="800"/>
              <a:buFont typeface="Arial"/>
              <a:buNone/>
            </a:pPr>
            <a:r>
              <a:rPr b="0" i="0" lang="en-US" sz="800" u="none" cap="none" strike="noStrike">
                <a:solidFill>
                  <a:srgbClr val="E63946"/>
                </a:solidFill>
                <a:latin typeface="Arial"/>
                <a:ea typeface="Arial"/>
                <a:cs typeface="Arial"/>
                <a:sym typeface="Arial"/>
              </a:rPr>
              <a:t>✓</a:t>
            </a:r>
            <a:endParaRPr b="0" i="0" sz="800" u="none" cap="none" strike="noStrike">
              <a:solidFill>
                <a:schemeClr val="dk1"/>
              </a:solidFill>
              <a:latin typeface="Calibri"/>
              <a:ea typeface="Calibri"/>
              <a:cs typeface="Calibri"/>
              <a:sym typeface="Calibri"/>
            </a:endParaRPr>
          </a:p>
        </p:txBody>
      </p:sp>
      <p:sp>
        <p:nvSpPr>
          <p:cNvPr id="340" name="Google Shape;340;g3c63e31cf0f_1_559"/>
          <p:cNvSpPr/>
          <p:nvPr/>
        </p:nvSpPr>
        <p:spPr>
          <a:xfrm>
            <a:off x="6446520" y="4200344"/>
            <a:ext cx="21945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900"/>
              <a:buFont typeface="Arial"/>
              <a:buNone/>
            </a:pPr>
            <a:r>
              <a:rPr b="1" i="0" lang="en-US" sz="900" u="none" cap="none" strike="noStrike">
                <a:solidFill>
                  <a:srgbClr val="1A1A1A"/>
                </a:solidFill>
                <a:latin typeface="Arial"/>
                <a:ea typeface="Arial"/>
                <a:cs typeface="Arial"/>
                <a:sym typeface="Arial"/>
              </a:rPr>
              <a:t>Scalability</a:t>
            </a:r>
            <a:endParaRPr b="0" i="0" sz="900" u="none" cap="none" strike="noStrike">
              <a:solidFill>
                <a:schemeClr val="dk1"/>
              </a:solidFill>
              <a:latin typeface="Calibri"/>
              <a:ea typeface="Calibri"/>
              <a:cs typeface="Calibri"/>
              <a:sym typeface="Calibri"/>
            </a:endParaRPr>
          </a:p>
        </p:txBody>
      </p:sp>
      <p:sp>
        <p:nvSpPr>
          <p:cNvPr id="341" name="Google Shape;341;g3c63e31cf0f_1_559"/>
          <p:cNvSpPr/>
          <p:nvPr/>
        </p:nvSpPr>
        <p:spPr>
          <a:xfrm>
            <a:off x="6446520" y="4383224"/>
            <a:ext cx="2194500" cy="18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700"/>
              <a:buFont typeface="Arial"/>
              <a:buNone/>
            </a:pPr>
            <a:r>
              <a:rPr b="0" i="0" lang="en-US" sz="700" u="none" cap="none" strike="noStrike">
                <a:solidFill>
                  <a:srgbClr val="1A1A1A"/>
                </a:solidFill>
                <a:latin typeface="Arial"/>
                <a:ea typeface="Arial"/>
                <a:cs typeface="Arial"/>
                <a:sym typeface="Arial"/>
              </a:rPr>
              <a:t>No material increase in operational load</a:t>
            </a:r>
            <a:endParaRPr b="0" i="0" sz="700" u="none" cap="none" strike="noStrike">
              <a:solidFill>
                <a:schemeClr val="dk1"/>
              </a:solidFill>
              <a:latin typeface="Calibri"/>
              <a:ea typeface="Calibri"/>
              <a:cs typeface="Calibri"/>
              <a:sym typeface="Calibri"/>
            </a:endParaRPr>
          </a:p>
        </p:txBody>
      </p:sp>
      <p:pic>
        <p:nvPicPr>
          <p:cNvPr id="342" name="Google Shape;342;g3c63e31cf0f_1_559" title="ChatGPT Image Feb 6, 2026, 10_45_01 AM.png"/>
          <p:cNvPicPr preferRelativeResize="0"/>
          <p:nvPr/>
        </p:nvPicPr>
        <p:blipFill>
          <a:blip r:embed="rId3">
            <a:alphaModFix/>
          </a:blip>
          <a:stretch>
            <a:fillRect/>
          </a:stretch>
        </p:blipFill>
        <p:spPr>
          <a:xfrm>
            <a:off x="212121" y="58853"/>
            <a:ext cx="1097303" cy="731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3c63e31cf0f_1_635"/>
          <p:cNvSpPr/>
          <p:nvPr/>
        </p:nvSpPr>
        <p:spPr>
          <a:xfrm>
            <a:off x="6126500" y="2586564"/>
            <a:ext cx="2697600" cy="2136000"/>
          </a:xfrm>
          <a:prstGeom prst="rect">
            <a:avLst/>
          </a:prstGeom>
          <a:solidFill>
            <a:srgbClr val="FFFFFF"/>
          </a:solidFill>
          <a:ln cap="flat" cmpd="sng" w="19050">
            <a:solidFill>
              <a:srgbClr val="006B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 name="Google Shape;349;g3c63e31cf0f_1_635"/>
          <p:cNvSpPr/>
          <p:nvPr/>
        </p:nvSpPr>
        <p:spPr>
          <a:xfrm>
            <a:off x="3315700" y="2586564"/>
            <a:ext cx="2649900" cy="2136000"/>
          </a:xfrm>
          <a:prstGeom prst="rect">
            <a:avLst/>
          </a:prstGeom>
          <a:solidFill>
            <a:srgbClr val="FFFFFF"/>
          </a:solidFill>
          <a:ln cap="flat" cmpd="sng" w="19050">
            <a:solidFill>
              <a:srgbClr val="FFD5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0" name="Google Shape;350;g3c63e31cf0f_1_635"/>
          <p:cNvSpPr/>
          <p:nvPr/>
        </p:nvSpPr>
        <p:spPr>
          <a:xfrm>
            <a:off x="457225" y="2554664"/>
            <a:ext cx="2697600" cy="2167800"/>
          </a:xfrm>
          <a:prstGeom prst="rect">
            <a:avLst/>
          </a:prstGeom>
          <a:solidFill>
            <a:srgbClr val="FFFFF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1" name="Google Shape;351;g3c63e31cf0f_1_635"/>
          <p:cNvSpPr/>
          <p:nvPr/>
        </p:nvSpPr>
        <p:spPr>
          <a:xfrm>
            <a:off x="7655875" y="-1051675"/>
            <a:ext cx="2743200" cy="2743200"/>
          </a:xfrm>
          <a:prstGeom prst="ellipse">
            <a:avLst/>
          </a:prstGeom>
          <a:solidFill>
            <a:srgbClr val="FFD500">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3c63e31cf0f_1_635"/>
          <p:cNvSpPr/>
          <p:nvPr/>
        </p:nvSpPr>
        <p:spPr>
          <a:xfrm>
            <a:off x="-914400" y="3560264"/>
            <a:ext cx="2286000" cy="2286000"/>
          </a:xfrm>
          <a:prstGeom prst="ellipse">
            <a:avLst/>
          </a:prstGeom>
          <a:solidFill>
            <a:srgbClr val="006B5A">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3c63e31cf0f_1_635"/>
          <p:cNvSpPr/>
          <p:nvPr/>
        </p:nvSpPr>
        <p:spPr>
          <a:xfrm>
            <a:off x="359864" y="790888"/>
            <a:ext cx="62682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2800"/>
              <a:buFont typeface="Arial"/>
              <a:buNone/>
            </a:pPr>
            <a:r>
              <a:rPr b="1" i="0" lang="en-US" sz="2800" u="none" cap="none" strike="noStrike">
                <a:solidFill>
                  <a:srgbClr val="1A1A1A"/>
                </a:solidFill>
                <a:latin typeface="Arial"/>
                <a:ea typeface="Arial"/>
                <a:cs typeface="Arial"/>
                <a:sym typeface="Arial"/>
              </a:rPr>
              <a:t>Product–Market Fit Checkpoint</a:t>
            </a:r>
            <a:endParaRPr b="0" i="0" sz="2800" u="none" cap="none" strike="noStrike">
              <a:solidFill>
                <a:schemeClr val="dk1"/>
              </a:solidFill>
              <a:latin typeface="Calibri"/>
              <a:ea typeface="Calibri"/>
              <a:cs typeface="Calibri"/>
              <a:sym typeface="Calibri"/>
            </a:endParaRPr>
          </a:p>
        </p:txBody>
      </p:sp>
      <p:sp>
        <p:nvSpPr>
          <p:cNvPr id="354" name="Google Shape;354;g3c63e31cf0f_1_635"/>
          <p:cNvSpPr/>
          <p:nvPr/>
        </p:nvSpPr>
        <p:spPr>
          <a:xfrm>
            <a:off x="6040540" y="859460"/>
            <a:ext cx="822900" cy="320100"/>
          </a:xfrm>
          <a:prstGeom prst="roundRect">
            <a:avLst>
              <a:gd fmla="val 16667" name="adj"/>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3c63e31cf0f_1_635"/>
          <p:cNvSpPr/>
          <p:nvPr/>
        </p:nvSpPr>
        <p:spPr>
          <a:xfrm>
            <a:off x="6047493" y="859460"/>
            <a:ext cx="822900" cy="320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1A1A1A"/>
              </a:buClr>
              <a:buSzPts val="1000"/>
              <a:buFont typeface="Arial"/>
              <a:buNone/>
            </a:pPr>
            <a:r>
              <a:rPr b="1" i="0" lang="en-US" sz="1000" u="none" cap="none" strike="noStrike">
                <a:solidFill>
                  <a:srgbClr val="1A1A1A"/>
                </a:solidFill>
                <a:latin typeface="Arial"/>
                <a:ea typeface="Arial"/>
                <a:cs typeface="Arial"/>
                <a:sym typeface="Arial"/>
              </a:rPr>
              <a:t>Month 12</a:t>
            </a:r>
            <a:endParaRPr b="0" i="0" sz="1000" u="none" cap="none" strike="noStrike">
              <a:solidFill>
                <a:schemeClr val="dk1"/>
              </a:solidFill>
              <a:latin typeface="Calibri"/>
              <a:ea typeface="Calibri"/>
              <a:cs typeface="Calibri"/>
              <a:sym typeface="Calibri"/>
            </a:endParaRPr>
          </a:p>
        </p:txBody>
      </p:sp>
      <p:sp>
        <p:nvSpPr>
          <p:cNvPr id="356" name="Google Shape;356;g3c63e31cf0f_1_635"/>
          <p:cNvSpPr/>
          <p:nvPr/>
        </p:nvSpPr>
        <p:spPr>
          <a:xfrm>
            <a:off x="359864" y="1234440"/>
            <a:ext cx="54864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200"/>
              <a:buFont typeface="Arial"/>
              <a:buNone/>
            </a:pPr>
            <a:r>
              <a:rPr b="0" i="1" lang="en-US" sz="1200" u="none" cap="none" strike="noStrike">
                <a:solidFill>
                  <a:srgbClr val="1A1A1A"/>
                </a:solidFill>
                <a:latin typeface="Arial"/>
                <a:ea typeface="Arial"/>
                <a:cs typeface="Arial"/>
                <a:sym typeface="Arial"/>
              </a:rPr>
              <a:t>Validating the shift from comparison → companion</a:t>
            </a:r>
            <a:endParaRPr b="0" i="0" sz="1200" u="none" cap="none" strike="noStrike">
              <a:solidFill>
                <a:schemeClr val="dk1"/>
              </a:solidFill>
              <a:latin typeface="Calibri"/>
              <a:ea typeface="Calibri"/>
              <a:cs typeface="Calibri"/>
              <a:sym typeface="Calibri"/>
            </a:endParaRPr>
          </a:p>
        </p:txBody>
      </p:sp>
      <p:sp>
        <p:nvSpPr>
          <p:cNvPr id="357" name="Google Shape;357;g3c63e31cf0f_1_635"/>
          <p:cNvSpPr/>
          <p:nvPr/>
        </p:nvSpPr>
        <p:spPr>
          <a:xfrm>
            <a:off x="457200" y="1508760"/>
            <a:ext cx="914400" cy="73200"/>
          </a:xfrm>
          <a:prstGeom prst="rect">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3c63e31cf0f_1_635"/>
          <p:cNvSpPr/>
          <p:nvPr/>
        </p:nvSpPr>
        <p:spPr>
          <a:xfrm>
            <a:off x="1371600" y="1508760"/>
            <a:ext cx="457200" cy="73200"/>
          </a:xfrm>
          <a:prstGeom prst="rect">
            <a:avLst/>
          </a:prstGeom>
          <a:solidFill>
            <a:srgbClr val="E639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3c63e31cf0f_1_635"/>
          <p:cNvSpPr/>
          <p:nvPr/>
        </p:nvSpPr>
        <p:spPr>
          <a:xfrm>
            <a:off x="457200" y="2462979"/>
            <a:ext cx="2697600" cy="3201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3c63e31cf0f_1_635"/>
          <p:cNvSpPr/>
          <p:nvPr/>
        </p:nvSpPr>
        <p:spPr>
          <a:xfrm>
            <a:off x="548640" y="2490416"/>
            <a:ext cx="2514600" cy="22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000"/>
              <a:buFont typeface="Arial"/>
              <a:buNone/>
            </a:pPr>
            <a:r>
              <a:rPr b="1" lang="en-US" sz="1100">
                <a:solidFill>
                  <a:srgbClr val="FFFFFF"/>
                </a:solidFill>
              </a:rPr>
              <a:t>Metrics</a:t>
            </a:r>
            <a:endParaRPr b="0" i="0" sz="1100" u="none" cap="none" strike="noStrike">
              <a:solidFill>
                <a:schemeClr val="dk1"/>
              </a:solidFill>
              <a:latin typeface="Calibri"/>
              <a:ea typeface="Calibri"/>
              <a:cs typeface="Calibri"/>
              <a:sym typeface="Calibri"/>
            </a:endParaRPr>
          </a:p>
        </p:txBody>
      </p:sp>
      <p:sp>
        <p:nvSpPr>
          <p:cNvPr id="361" name="Google Shape;361;g3c63e31cf0f_1_635"/>
          <p:cNvSpPr/>
          <p:nvPr/>
        </p:nvSpPr>
        <p:spPr>
          <a:xfrm>
            <a:off x="548775" y="2923147"/>
            <a:ext cx="2514600" cy="228600"/>
          </a:xfrm>
          <a:prstGeom prst="rect">
            <a:avLst/>
          </a:prstGeom>
          <a:solidFill>
            <a:srgbClr val="1A1A1A">
              <a:alpha val="2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rgbClr val="1A1A1A"/>
                </a:solidFill>
              </a:rPr>
              <a:t>Conversion</a:t>
            </a:r>
            <a:endParaRPr sz="1000"/>
          </a:p>
        </p:txBody>
      </p:sp>
      <p:sp>
        <p:nvSpPr>
          <p:cNvPr id="362" name="Google Shape;362;g3c63e31cf0f_1_635"/>
          <p:cNvSpPr/>
          <p:nvPr/>
        </p:nvSpPr>
        <p:spPr>
          <a:xfrm>
            <a:off x="3291850" y="2462973"/>
            <a:ext cx="2697600" cy="320100"/>
          </a:xfrm>
          <a:prstGeom prst="roundRect">
            <a:avLst>
              <a:gd fmla="val 16667" name="adj"/>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3c63e31cf0f_1_635"/>
          <p:cNvSpPr/>
          <p:nvPr/>
        </p:nvSpPr>
        <p:spPr>
          <a:xfrm>
            <a:off x="3383280" y="2490416"/>
            <a:ext cx="2514600" cy="22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1A1A1A"/>
              </a:buClr>
              <a:buSzPts val="1000"/>
              <a:buFont typeface="Arial"/>
              <a:buNone/>
            </a:pPr>
            <a:r>
              <a:rPr b="1" lang="en-US" sz="1100">
                <a:solidFill>
                  <a:srgbClr val="1A1A1A"/>
                </a:solidFill>
              </a:rPr>
              <a:t>Before PMF (Aggregator)</a:t>
            </a:r>
            <a:endParaRPr b="0" i="0" sz="1100" u="none" cap="none" strike="noStrike">
              <a:solidFill>
                <a:schemeClr val="dk1"/>
              </a:solidFill>
              <a:latin typeface="Calibri"/>
              <a:ea typeface="Calibri"/>
              <a:cs typeface="Calibri"/>
              <a:sym typeface="Calibri"/>
            </a:endParaRPr>
          </a:p>
        </p:txBody>
      </p:sp>
      <p:sp>
        <p:nvSpPr>
          <p:cNvPr id="364" name="Google Shape;364;g3c63e31cf0f_1_635"/>
          <p:cNvSpPr/>
          <p:nvPr/>
        </p:nvSpPr>
        <p:spPr>
          <a:xfrm>
            <a:off x="3383350" y="2923147"/>
            <a:ext cx="2514600" cy="228600"/>
          </a:xfrm>
          <a:prstGeom prst="rect">
            <a:avLst/>
          </a:prstGeom>
          <a:solidFill>
            <a:srgbClr val="FFD500">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rgbClr val="1A1A1A"/>
                </a:solidFill>
              </a:rPr>
              <a:t>Price-driven, volatile</a:t>
            </a:r>
            <a:endParaRPr/>
          </a:p>
        </p:txBody>
      </p:sp>
      <p:sp>
        <p:nvSpPr>
          <p:cNvPr id="365" name="Google Shape;365;g3c63e31cf0f_1_635"/>
          <p:cNvSpPr/>
          <p:nvPr/>
        </p:nvSpPr>
        <p:spPr>
          <a:xfrm>
            <a:off x="6126475" y="2462979"/>
            <a:ext cx="2697600" cy="320100"/>
          </a:xfrm>
          <a:prstGeom prst="roundRect">
            <a:avLst>
              <a:gd fmla="val 16667" name="adj"/>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3c63e31cf0f_1_635"/>
          <p:cNvSpPr/>
          <p:nvPr/>
        </p:nvSpPr>
        <p:spPr>
          <a:xfrm>
            <a:off x="6217920" y="2490416"/>
            <a:ext cx="2514600" cy="22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000"/>
              <a:buFont typeface="Arial"/>
              <a:buNone/>
            </a:pPr>
            <a:r>
              <a:rPr b="1" lang="en-US" sz="1100">
                <a:solidFill>
                  <a:srgbClr val="FFFFFF"/>
                </a:solidFill>
              </a:rPr>
              <a:t>After PMF (Companion)</a:t>
            </a:r>
            <a:endParaRPr b="0" i="0" sz="1100" u="none" cap="none" strike="noStrike">
              <a:solidFill>
                <a:schemeClr val="dk1"/>
              </a:solidFill>
              <a:latin typeface="Calibri"/>
              <a:ea typeface="Calibri"/>
              <a:cs typeface="Calibri"/>
              <a:sym typeface="Calibri"/>
            </a:endParaRPr>
          </a:p>
        </p:txBody>
      </p:sp>
      <p:sp>
        <p:nvSpPr>
          <p:cNvPr id="367" name="Google Shape;367;g3c63e31cf0f_1_635"/>
          <p:cNvSpPr/>
          <p:nvPr/>
        </p:nvSpPr>
        <p:spPr>
          <a:xfrm>
            <a:off x="457200" y="1803704"/>
            <a:ext cx="8229600" cy="320100"/>
          </a:xfrm>
          <a:prstGeom prst="rect">
            <a:avLst/>
          </a:prstGeom>
          <a:solidFill>
            <a:srgbClr val="006B5A">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3c63e31cf0f_1_635"/>
          <p:cNvSpPr/>
          <p:nvPr/>
        </p:nvSpPr>
        <p:spPr>
          <a:xfrm>
            <a:off x="457200" y="1803704"/>
            <a:ext cx="73200" cy="320100"/>
          </a:xfrm>
          <a:prstGeom prst="rect">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3c63e31cf0f_1_635"/>
          <p:cNvSpPr/>
          <p:nvPr/>
        </p:nvSpPr>
        <p:spPr>
          <a:xfrm>
            <a:off x="640055" y="1835241"/>
            <a:ext cx="7863900" cy="27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000"/>
              <a:buFont typeface="Arial"/>
              <a:buNone/>
            </a:pPr>
            <a:r>
              <a:rPr lang="en-US" sz="1200">
                <a:solidFill>
                  <a:srgbClr val="1A1A1A"/>
                </a:solidFill>
              </a:rPr>
              <a:t>How key metrics evolve as we achieve product market fit</a:t>
            </a:r>
            <a:endParaRPr b="0" i="0" sz="1200" u="none" cap="none" strike="noStrike">
              <a:solidFill>
                <a:schemeClr val="dk1"/>
              </a:solidFill>
              <a:latin typeface="Calibri"/>
              <a:ea typeface="Calibri"/>
              <a:cs typeface="Calibri"/>
              <a:sym typeface="Calibri"/>
            </a:endParaRPr>
          </a:p>
        </p:txBody>
      </p:sp>
      <p:pic>
        <p:nvPicPr>
          <p:cNvPr id="370" name="Google Shape;370;g3c63e31cf0f_1_635" title="ChatGPT Image Feb 6, 2026, 10_45_01 AM.png"/>
          <p:cNvPicPr preferRelativeResize="0"/>
          <p:nvPr/>
        </p:nvPicPr>
        <p:blipFill>
          <a:blip r:embed="rId3">
            <a:alphaModFix/>
          </a:blip>
          <a:stretch>
            <a:fillRect/>
          </a:stretch>
        </p:blipFill>
        <p:spPr>
          <a:xfrm>
            <a:off x="212121" y="58853"/>
            <a:ext cx="1097303" cy="731525"/>
          </a:xfrm>
          <a:prstGeom prst="rect">
            <a:avLst/>
          </a:prstGeom>
          <a:noFill/>
          <a:ln>
            <a:noFill/>
          </a:ln>
        </p:spPr>
      </p:pic>
      <p:sp>
        <p:nvSpPr>
          <p:cNvPr id="371" name="Google Shape;371;g3c63e31cf0f_1_635"/>
          <p:cNvSpPr/>
          <p:nvPr/>
        </p:nvSpPr>
        <p:spPr>
          <a:xfrm>
            <a:off x="548775" y="3250280"/>
            <a:ext cx="2514600" cy="228600"/>
          </a:xfrm>
          <a:prstGeom prst="rect">
            <a:avLst/>
          </a:prstGeom>
          <a:solidFill>
            <a:srgbClr val="1A1A1A">
              <a:alpha val="2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rgbClr val="1A1A1A"/>
                </a:solidFill>
              </a:rPr>
              <a:t>LTV</a:t>
            </a:r>
            <a:endParaRPr sz="1000"/>
          </a:p>
        </p:txBody>
      </p:sp>
      <p:sp>
        <p:nvSpPr>
          <p:cNvPr id="372" name="Google Shape;372;g3c63e31cf0f_1_635"/>
          <p:cNvSpPr/>
          <p:nvPr/>
        </p:nvSpPr>
        <p:spPr>
          <a:xfrm>
            <a:off x="548775" y="3577413"/>
            <a:ext cx="2514600" cy="228600"/>
          </a:xfrm>
          <a:prstGeom prst="rect">
            <a:avLst/>
          </a:prstGeom>
          <a:solidFill>
            <a:srgbClr val="1A1A1A">
              <a:alpha val="2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rgbClr val="1A1A1A"/>
                </a:solidFill>
              </a:rPr>
              <a:t>Cost to serve</a:t>
            </a:r>
            <a:endParaRPr sz="1000"/>
          </a:p>
        </p:txBody>
      </p:sp>
      <p:sp>
        <p:nvSpPr>
          <p:cNvPr id="373" name="Google Shape;373;g3c63e31cf0f_1_635"/>
          <p:cNvSpPr/>
          <p:nvPr/>
        </p:nvSpPr>
        <p:spPr>
          <a:xfrm>
            <a:off x="548775" y="3895208"/>
            <a:ext cx="2514600" cy="228600"/>
          </a:xfrm>
          <a:prstGeom prst="rect">
            <a:avLst/>
          </a:prstGeom>
          <a:solidFill>
            <a:srgbClr val="1A1A1A">
              <a:alpha val="2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rgbClr val="1A1A1A"/>
                </a:solidFill>
              </a:rPr>
              <a:t>ARPU</a:t>
            </a:r>
            <a:endParaRPr sz="1000"/>
          </a:p>
        </p:txBody>
      </p:sp>
      <p:sp>
        <p:nvSpPr>
          <p:cNvPr id="374" name="Google Shape;374;g3c63e31cf0f_1_635"/>
          <p:cNvSpPr/>
          <p:nvPr/>
        </p:nvSpPr>
        <p:spPr>
          <a:xfrm>
            <a:off x="548775" y="4203664"/>
            <a:ext cx="2514600" cy="228600"/>
          </a:xfrm>
          <a:prstGeom prst="rect">
            <a:avLst/>
          </a:prstGeom>
          <a:solidFill>
            <a:srgbClr val="1A1A1A">
              <a:alpha val="2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rgbClr val="1A1A1A"/>
                </a:solidFill>
              </a:rPr>
              <a:t>Growth type</a:t>
            </a:r>
            <a:endParaRPr sz="1000"/>
          </a:p>
        </p:txBody>
      </p:sp>
      <p:sp>
        <p:nvSpPr>
          <p:cNvPr id="375" name="Google Shape;375;g3c63e31cf0f_1_635"/>
          <p:cNvSpPr/>
          <p:nvPr/>
        </p:nvSpPr>
        <p:spPr>
          <a:xfrm>
            <a:off x="3383363" y="3250280"/>
            <a:ext cx="2514600" cy="228600"/>
          </a:xfrm>
          <a:prstGeom prst="rect">
            <a:avLst/>
          </a:prstGeom>
          <a:solidFill>
            <a:srgbClr val="FFD500">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rgbClr val="1A1A1A"/>
                </a:solidFill>
              </a:rPr>
              <a:t>One-off</a:t>
            </a:r>
            <a:endParaRPr/>
          </a:p>
        </p:txBody>
      </p:sp>
      <p:sp>
        <p:nvSpPr>
          <p:cNvPr id="376" name="Google Shape;376;g3c63e31cf0f_1_635"/>
          <p:cNvSpPr/>
          <p:nvPr/>
        </p:nvSpPr>
        <p:spPr>
          <a:xfrm>
            <a:off x="3383363" y="4203664"/>
            <a:ext cx="2514600" cy="228600"/>
          </a:xfrm>
          <a:prstGeom prst="rect">
            <a:avLst/>
          </a:prstGeom>
          <a:solidFill>
            <a:srgbClr val="FFD500">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rgbClr val="1A1A1A"/>
                </a:solidFill>
              </a:rPr>
              <a:t>Acquisition-led</a:t>
            </a:r>
            <a:endParaRPr/>
          </a:p>
        </p:txBody>
      </p:sp>
      <p:sp>
        <p:nvSpPr>
          <p:cNvPr id="377" name="Google Shape;377;g3c63e31cf0f_1_635"/>
          <p:cNvSpPr/>
          <p:nvPr/>
        </p:nvSpPr>
        <p:spPr>
          <a:xfrm>
            <a:off x="3383363" y="3577413"/>
            <a:ext cx="2514600" cy="228600"/>
          </a:xfrm>
          <a:prstGeom prst="rect">
            <a:avLst/>
          </a:prstGeom>
          <a:solidFill>
            <a:srgbClr val="FFD500">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rgbClr val="1A1A1A"/>
                </a:solidFill>
              </a:rPr>
              <a:t>Grows with volume</a:t>
            </a:r>
            <a:endParaRPr/>
          </a:p>
        </p:txBody>
      </p:sp>
      <p:sp>
        <p:nvSpPr>
          <p:cNvPr id="378" name="Google Shape;378;g3c63e31cf0f_1_635"/>
          <p:cNvSpPr/>
          <p:nvPr/>
        </p:nvSpPr>
        <p:spPr>
          <a:xfrm>
            <a:off x="3383363" y="3895208"/>
            <a:ext cx="2514600" cy="228600"/>
          </a:xfrm>
          <a:prstGeom prst="rect">
            <a:avLst/>
          </a:prstGeom>
          <a:solidFill>
            <a:srgbClr val="FFD500">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rgbClr val="1A1A1A"/>
                </a:solidFill>
              </a:rPr>
              <a:t>Flat, unstable</a:t>
            </a:r>
            <a:endParaRPr/>
          </a:p>
        </p:txBody>
      </p:sp>
      <p:sp>
        <p:nvSpPr>
          <p:cNvPr id="379" name="Google Shape;379;g3c63e31cf0f_1_635"/>
          <p:cNvSpPr/>
          <p:nvPr/>
        </p:nvSpPr>
        <p:spPr>
          <a:xfrm>
            <a:off x="6217913" y="2923147"/>
            <a:ext cx="2514600" cy="228600"/>
          </a:xfrm>
          <a:prstGeom prst="rect">
            <a:avLst/>
          </a:prstGeom>
          <a:solidFill>
            <a:srgbClr val="006B5A">
              <a:alpha val="1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rgbClr val="1A1A1A"/>
                </a:solidFill>
              </a:rPr>
              <a:t>Guided, more predictable</a:t>
            </a:r>
            <a:endParaRPr/>
          </a:p>
        </p:txBody>
      </p:sp>
      <p:sp>
        <p:nvSpPr>
          <p:cNvPr id="380" name="Google Shape;380;g3c63e31cf0f_1_635"/>
          <p:cNvSpPr/>
          <p:nvPr/>
        </p:nvSpPr>
        <p:spPr>
          <a:xfrm>
            <a:off x="6217913" y="3250280"/>
            <a:ext cx="2514600" cy="228600"/>
          </a:xfrm>
          <a:prstGeom prst="rect">
            <a:avLst/>
          </a:prstGeom>
          <a:solidFill>
            <a:srgbClr val="006B5A">
              <a:alpha val="1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rgbClr val="1A1A1A"/>
                </a:solidFill>
              </a:rPr>
              <a:t>Multi-year via retention</a:t>
            </a:r>
            <a:endParaRPr/>
          </a:p>
        </p:txBody>
      </p:sp>
      <p:sp>
        <p:nvSpPr>
          <p:cNvPr id="381" name="Google Shape;381;g3c63e31cf0f_1_635"/>
          <p:cNvSpPr/>
          <p:nvPr/>
        </p:nvSpPr>
        <p:spPr>
          <a:xfrm>
            <a:off x="6217913" y="4203664"/>
            <a:ext cx="2514600" cy="228600"/>
          </a:xfrm>
          <a:prstGeom prst="rect">
            <a:avLst/>
          </a:prstGeom>
          <a:solidFill>
            <a:srgbClr val="006B5A">
              <a:alpha val="1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rgbClr val="1A1A1A"/>
                </a:solidFill>
              </a:rPr>
              <a:t>Retention</a:t>
            </a:r>
            <a:r>
              <a:rPr b="1" lang="en-US" sz="1000">
                <a:solidFill>
                  <a:srgbClr val="1A1A1A"/>
                </a:solidFill>
              </a:rPr>
              <a:t>-led</a:t>
            </a:r>
            <a:endParaRPr/>
          </a:p>
        </p:txBody>
      </p:sp>
      <p:sp>
        <p:nvSpPr>
          <p:cNvPr id="382" name="Google Shape;382;g3c63e31cf0f_1_635"/>
          <p:cNvSpPr/>
          <p:nvPr/>
        </p:nvSpPr>
        <p:spPr>
          <a:xfrm>
            <a:off x="6217913" y="3577413"/>
            <a:ext cx="2514600" cy="228600"/>
          </a:xfrm>
          <a:prstGeom prst="rect">
            <a:avLst/>
          </a:prstGeom>
          <a:solidFill>
            <a:srgbClr val="006B5A">
              <a:alpha val="1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rgbClr val="1A1A1A"/>
                </a:solidFill>
              </a:rPr>
              <a:t>Drops for returning users</a:t>
            </a:r>
            <a:endParaRPr/>
          </a:p>
        </p:txBody>
      </p:sp>
      <p:sp>
        <p:nvSpPr>
          <p:cNvPr id="383" name="Google Shape;383;g3c63e31cf0f_1_635"/>
          <p:cNvSpPr/>
          <p:nvPr/>
        </p:nvSpPr>
        <p:spPr>
          <a:xfrm>
            <a:off x="6217913" y="3895208"/>
            <a:ext cx="2514600" cy="228600"/>
          </a:xfrm>
          <a:prstGeom prst="rect">
            <a:avLst/>
          </a:prstGeom>
          <a:solidFill>
            <a:srgbClr val="006B5A">
              <a:alpha val="1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rgbClr val="1A1A1A"/>
                </a:solidFill>
              </a:rPr>
              <a:t>Slightly higher</a:t>
            </a:r>
            <a:r>
              <a:rPr b="1" lang="en-US" sz="1000">
                <a:solidFill>
                  <a:srgbClr val="1A1A1A"/>
                </a:solidFill>
              </a:rPr>
              <a:t>, stable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10"/>
          <p:cNvSpPr/>
          <p:nvPr/>
        </p:nvSpPr>
        <p:spPr>
          <a:xfrm>
            <a:off x="1828800" y="457200"/>
            <a:ext cx="5486400" cy="5486400"/>
          </a:xfrm>
          <a:prstGeom prst="ellipse">
            <a:avLst/>
          </a:prstGeom>
          <a:noFill/>
          <a:ln cap="flat" cmpd="sng" w="12700">
            <a:solidFill>
              <a:srgbClr val="006B5A">
                <a:alpha val="200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0"/>
          <p:cNvSpPr/>
          <p:nvPr/>
        </p:nvSpPr>
        <p:spPr>
          <a:xfrm>
            <a:off x="2560320" y="914400"/>
            <a:ext cx="4114800" cy="4114800"/>
          </a:xfrm>
          <a:prstGeom prst="ellipse">
            <a:avLst/>
          </a:prstGeom>
          <a:noFill/>
          <a:ln cap="flat" cmpd="sng" w="12700">
            <a:solidFill>
              <a:srgbClr val="006B5A">
                <a:alpha val="14901"/>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0"/>
          <p:cNvSpPr/>
          <p:nvPr/>
        </p:nvSpPr>
        <p:spPr>
          <a:xfrm>
            <a:off x="0" y="1828800"/>
            <a:ext cx="9144000" cy="7315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1A1A1A"/>
              </a:buClr>
              <a:buSzPts val="4800"/>
              <a:buFont typeface="Arial"/>
              <a:buNone/>
            </a:pPr>
            <a:r>
              <a:rPr b="1" i="0" lang="en-US" sz="4800" u="none" cap="none" strike="noStrike">
                <a:solidFill>
                  <a:srgbClr val="1A1A1A"/>
                </a:solidFill>
                <a:latin typeface="Arial"/>
                <a:ea typeface="Arial"/>
                <a:cs typeface="Arial"/>
                <a:sym typeface="Arial"/>
              </a:rPr>
              <a:t>Thank You!</a:t>
            </a:r>
            <a:endParaRPr b="0" i="0" sz="4800" u="none" cap="none" strike="noStrike">
              <a:solidFill>
                <a:schemeClr val="dk1"/>
              </a:solidFill>
              <a:latin typeface="Calibri"/>
              <a:ea typeface="Calibri"/>
              <a:cs typeface="Calibri"/>
              <a:sym typeface="Calibri"/>
            </a:endParaRPr>
          </a:p>
        </p:txBody>
      </p:sp>
      <p:sp>
        <p:nvSpPr>
          <p:cNvPr id="392" name="Google Shape;392;p10"/>
          <p:cNvSpPr/>
          <p:nvPr/>
        </p:nvSpPr>
        <p:spPr>
          <a:xfrm>
            <a:off x="7772400" y="4572000"/>
            <a:ext cx="914400"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1A1A1A"/>
              </a:buClr>
              <a:buSzPts val="1000"/>
              <a:buFont typeface="Arial"/>
              <a:buNone/>
            </a:pPr>
            <a:r>
              <a:rPr b="0" i="0" lang="en-US" sz="1000" u="none" cap="none" strike="noStrike">
                <a:solidFill>
                  <a:srgbClr val="1A1A1A"/>
                </a:solidFill>
                <a:latin typeface="Arial"/>
                <a:ea typeface="Arial"/>
                <a:cs typeface="Arial"/>
                <a:sym typeface="Arial"/>
              </a:rPr>
              <a:t>10 / 10</a:t>
            </a:r>
            <a:endParaRPr b="0" i="0" sz="1000" u="none" cap="none" strike="noStrike">
              <a:solidFill>
                <a:schemeClr val="dk1"/>
              </a:solidFill>
              <a:latin typeface="Calibri"/>
              <a:ea typeface="Calibri"/>
              <a:cs typeface="Calibri"/>
              <a:sym typeface="Calibri"/>
            </a:endParaRPr>
          </a:p>
        </p:txBody>
      </p:sp>
      <p:pic>
        <p:nvPicPr>
          <p:cNvPr id="393" name="Google Shape;393;p10" title="ChatGPT Image Feb 6, 2026, 10_45_01 AM.png"/>
          <p:cNvPicPr preferRelativeResize="0"/>
          <p:nvPr/>
        </p:nvPicPr>
        <p:blipFill>
          <a:blip r:embed="rId3">
            <a:alphaModFix/>
          </a:blip>
          <a:stretch>
            <a:fillRect/>
          </a:stretch>
        </p:blipFill>
        <p:spPr>
          <a:xfrm>
            <a:off x="212126" y="110358"/>
            <a:ext cx="1394450" cy="9296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3c63e31cf0f_1_783"/>
          <p:cNvSpPr/>
          <p:nvPr/>
        </p:nvSpPr>
        <p:spPr>
          <a:xfrm>
            <a:off x="0" y="1828800"/>
            <a:ext cx="9144000" cy="731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1A1A1A"/>
              </a:buClr>
              <a:buSzPts val="4800"/>
              <a:buFont typeface="Arial"/>
              <a:buNone/>
            </a:pPr>
            <a:r>
              <a:rPr b="1" lang="en-US" sz="4800">
                <a:solidFill>
                  <a:srgbClr val="1A1A1A"/>
                </a:solidFill>
              </a:rPr>
              <a:t>Appendix</a:t>
            </a:r>
            <a:endParaRPr b="0" i="0" sz="4800" u="none" cap="none" strike="noStrike">
              <a:solidFill>
                <a:schemeClr val="dk1"/>
              </a:solidFill>
              <a:latin typeface="Calibri"/>
              <a:ea typeface="Calibri"/>
              <a:cs typeface="Calibri"/>
              <a:sym typeface="Calibri"/>
            </a:endParaRPr>
          </a:p>
        </p:txBody>
      </p:sp>
      <p:sp>
        <p:nvSpPr>
          <p:cNvPr id="400" name="Google Shape;400;g3c63e31cf0f_1_783"/>
          <p:cNvSpPr/>
          <p:nvPr/>
        </p:nvSpPr>
        <p:spPr>
          <a:xfrm>
            <a:off x="7772400" y="4572000"/>
            <a:ext cx="914400" cy="2742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1A1A1A"/>
              </a:buClr>
              <a:buSzPts val="1000"/>
              <a:buFont typeface="Arial"/>
              <a:buNone/>
            </a:pPr>
            <a:r>
              <a:rPr b="0" i="0" lang="en-US" sz="1000" u="none" cap="none" strike="noStrike">
                <a:solidFill>
                  <a:srgbClr val="1A1A1A"/>
                </a:solidFill>
                <a:latin typeface="Arial"/>
                <a:ea typeface="Arial"/>
                <a:cs typeface="Arial"/>
                <a:sym typeface="Arial"/>
              </a:rPr>
              <a:t>10 / 10</a:t>
            </a:r>
            <a:endParaRPr b="0" i="0" sz="1000" u="none" cap="none" strike="noStrike">
              <a:solidFill>
                <a:schemeClr val="dk1"/>
              </a:solidFill>
              <a:latin typeface="Calibri"/>
              <a:ea typeface="Calibri"/>
              <a:cs typeface="Calibri"/>
              <a:sym typeface="Calibri"/>
            </a:endParaRPr>
          </a:p>
        </p:txBody>
      </p:sp>
      <p:pic>
        <p:nvPicPr>
          <p:cNvPr id="401" name="Google Shape;401;g3c63e31cf0f_1_783" title="ChatGPT Image Feb 6, 2026, 10_45_01 AM.png"/>
          <p:cNvPicPr preferRelativeResize="0"/>
          <p:nvPr/>
        </p:nvPicPr>
        <p:blipFill>
          <a:blip r:embed="rId3">
            <a:alphaModFix/>
          </a:blip>
          <a:stretch>
            <a:fillRect/>
          </a:stretch>
        </p:blipFill>
        <p:spPr>
          <a:xfrm>
            <a:off x="212126" y="110358"/>
            <a:ext cx="1394450" cy="929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B5A"/>
        </a:solidFill>
      </p:bgPr>
    </p:bg>
    <p:spTree>
      <p:nvGrpSpPr>
        <p:cNvPr id="31" name="Shape 31"/>
        <p:cNvGrpSpPr/>
        <p:nvPr/>
      </p:nvGrpSpPr>
      <p:grpSpPr>
        <a:xfrm>
          <a:off x="0" y="0"/>
          <a:ext cx="0" cy="0"/>
          <a:chOff x="0" y="0"/>
          <a:chExt cx="0" cy="0"/>
        </a:xfrm>
      </p:grpSpPr>
      <p:sp>
        <p:nvSpPr>
          <p:cNvPr id="32" name="Google Shape;32;g3c68974144c_0_0"/>
          <p:cNvSpPr/>
          <p:nvPr/>
        </p:nvSpPr>
        <p:spPr>
          <a:xfrm>
            <a:off x="457200" y="1005850"/>
            <a:ext cx="82959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3200"/>
              <a:buFont typeface="Arial"/>
              <a:buNone/>
            </a:pPr>
            <a:r>
              <a:rPr b="1" lang="en-US" sz="3200">
                <a:solidFill>
                  <a:schemeClr val="lt1"/>
                </a:solidFill>
              </a:rPr>
              <a:t>My </a:t>
            </a:r>
            <a:r>
              <a:rPr b="1" lang="en-US" sz="3200">
                <a:solidFill>
                  <a:schemeClr val="lt1"/>
                </a:solidFill>
              </a:rPr>
              <a:t>Approach</a:t>
            </a:r>
            <a:endParaRPr b="0" i="0" sz="3200" u="none" cap="none" strike="noStrike">
              <a:solidFill>
                <a:schemeClr val="lt1"/>
              </a:solidFill>
              <a:latin typeface="Calibri"/>
              <a:ea typeface="Calibri"/>
              <a:cs typeface="Calibri"/>
              <a:sym typeface="Calibri"/>
            </a:endParaRPr>
          </a:p>
        </p:txBody>
      </p:sp>
      <p:sp>
        <p:nvSpPr>
          <p:cNvPr id="33" name="Google Shape;33;g3c68974144c_0_0"/>
          <p:cNvSpPr/>
          <p:nvPr/>
        </p:nvSpPr>
        <p:spPr>
          <a:xfrm>
            <a:off x="457200" y="1600200"/>
            <a:ext cx="914400" cy="73200"/>
          </a:xfrm>
          <a:prstGeom prst="rect">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g3c68974144c_0_0"/>
          <p:cNvSpPr/>
          <p:nvPr/>
        </p:nvSpPr>
        <p:spPr>
          <a:xfrm>
            <a:off x="541150" y="2223500"/>
            <a:ext cx="2274300" cy="1261800"/>
          </a:xfrm>
          <a:prstGeom prst="roundRect">
            <a:avLst>
              <a:gd fmla="val 16667" name="adj"/>
            </a:avLst>
          </a:prstGeom>
          <a:solidFill>
            <a:srgbClr val="FFF8DC"/>
          </a:solidFill>
          <a:ln cap="flat" cmpd="sng" w="9525">
            <a:solidFill>
              <a:srgbClr val="006B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rgbClr val="1A1A1A"/>
                </a:solidFill>
                <a:latin typeface="Roboto"/>
                <a:ea typeface="Roboto"/>
                <a:cs typeface="Roboto"/>
                <a:sym typeface="Roboto"/>
              </a:rPr>
              <a:t>Online research and insurtech market trend resources</a:t>
            </a:r>
            <a:endParaRPr sz="1200">
              <a:latin typeface="Roboto"/>
              <a:ea typeface="Roboto"/>
              <a:cs typeface="Roboto"/>
              <a:sym typeface="Roboto"/>
            </a:endParaRPr>
          </a:p>
        </p:txBody>
      </p:sp>
      <p:sp>
        <p:nvSpPr>
          <p:cNvPr id="35" name="Google Shape;35;g3c68974144c_0_0"/>
          <p:cNvSpPr/>
          <p:nvPr/>
        </p:nvSpPr>
        <p:spPr>
          <a:xfrm>
            <a:off x="3213038" y="2223500"/>
            <a:ext cx="2274300" cy="1261800"/>
          </a:xfrm>
          <a:prstGeom prst="roundRect">
            <a:avLst>
              <a:gd fmla="val 16667" name="adj"/>
            </a:avLst>
          </a:prstGeom>
          <a:solidFill>
            <a:srgbClr val="FFF8DC"/>
          </a:solidFill>
          <a:ln cap="flat" cmpd="sng" w="9525">
            <a:solidFill>
              <a:srgbClr val="006B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1A1A1A"/>
              </a:solidFill>
              <a:latin typeface="Roboto"/>
              <a:ea typeface="Roboto"/>
              <a:cs typeface="Roboto"/>
              <a:sym typeface="Roboto"/>
            </a:endParaRPr>
          </a:p>
          <a:p>
            <a:pPr indent="0" lvl="0" marL="0" rtl="0" algn="ctr">
              <a:spcBef>
                <a:spcPts val="0"/>
              </a:spcBef>
              <a:spcAft>
                <a:spcPts val="0"/>
              </a:spcAft>
              <a:buClr>
                <a:srgbClr val="1A1A1A"/>
              </a:buClr>
              <a:buSzPts val="1300"/>
              <a:buFont typeface="Arial"/>
              <a:buNone/>
            </a:pPr>
            <a:r>
              <a:rPr lang="en-US" sz="1600">
                <a:solidFill>
                  <a:srgbClr val="1A1A1A"/>
                </a:solidFill>
                <a:latin typeface="Roboto"/>
                <a:ea typeface="Roboto"/>
                <a:cs typeface="Roboto"/>
                <a:sym typeface="Roboto"/>
              </a:rPr>
              <a:t>Information about Protego collected online and during the interview cycle</a:t>
            </a:r>
            <a:endParaRPr sz="1600">
              <a:solidFill>
                <a:schemeClr val="dk1"/>
              </a:solidFill>
              <a:latin typeface="Roboto"/>
              <a:ea typeface="Roboto"/>
              <a:cs typeface="Roboto"/>
              <a:sym typeface="Roboto"/>
            </a:endParaRPr>
          </a:p>
          <a:p>
            <a:pPr indent="0" lvl="0" marL="0" rtl="0" algn="ctr">
              <a:spcBef>
                <a:spcPts val="0"/>
              </a:spcBef>
              <a:spcAft>
                <a:spcPts val="0"/>
              </a:spcAft>
              <a:buNone/>
            </a:pPr>
            <a:r>
              <a:t/>
            </a:r>
            <a:endParaRPr sz="1200">
              <a:latin typeface="Roboto"/>
              <a:ea typeface="Roboto"/>
              <a:cs typeface="Roboto"/>
              <a:sym typeface="Roboto"/>
            </a:endParaRPr>
          </a:p>
        </p:txBody>
      </p:sp>
      <p:sp>
        <p:nvSpPr>
          <p:cNvPr id="36" name="Google Shape;36;g3c68974144c_0_0"/>
          <p:cNvSpPr/>
          <p:nvPr/>
        </p:nvSpPr>
        <p:spPr>
          <a:xfrm>
            <a:off x="6005500" y="2223500"/>
            <a:ext cx="2274300" cy="1261800"/>
          </a:xfrm>
          <a:prstGeom prst="roundRect">
            <a:avLst>
              <a:gd fmla="val 16667" name="adj"/>
            </a:avLst>
          </a:prstGeom>
          <a:solidFill>
            <a:srgbClr val="FFF8DC"/>
          </a:solidFill>
          <a:ln cap="flat" cmpd="sng" w="9525">
            <a:solidFill>
              <a:srgbClr val="006B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rgbClr val="1A1A1A"/>
                </a:solidFill>
                <a:latin typeface="Roboto"/>
                <a:ea typeface="Roboto"/>
                <a:cs typeface="Roboto"/>
                <a:sym typeface="Roboto"/>
              </a:rPr>
              <a:t>Own experience currently working in Insurtech startup</a:t>
            </a:r>
            <a:endParaRPr sz="1600">
              <a:latin typeface="Roboto"/>
              <a:ea typeface="Roboto"/>
              <a:cs typeface="Roboto"/>
              <a:sym typeface="Roboto"/>
            </a:endParaRPr>
          </a:p>
        </p:txBody>
      </p:sp>
      <p:pic>
        <p:nvPicPr>
          <p:cNvPr id="37" name="Google Shape;37;g3c68974144c_0_0" title="ChatGPT Image Feb 6, 2026, 10_55_00 AM.png"/>
          <p:cNvPicPr preferRelativeResize="0"/>
          <p:nvPr/>
        </p:nvPicPr>
        <p:blipFill>
          <a:blip r:embed="rId3">
            <a:alphaModFix/>
          </a:blip>
          <a:stretch>
            <a:fillRect/>
          </a:stretch>
        </p:blipFill>
        <p:spPr>
          <a:xfrm>
            <a:off x="0" y="0"/>
            <a:ext cx="1297524" cy="8650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3c63e31cf0f_1_726"/>
          <p:cNvSpPr/>
          <p:nvPr/>
        </p:nvSpPr>
        <p:spPr>
          <a:xfrm>
            <a:off x="0" y="0"/>
            <a:ext cx="137100" cy="51480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8" name="Google Shape;408;g3c63e31cf0f_1_726" title="ChatGPT Image Feb 6, 2026, 10_45_01 AM.png"/>
          <p:cNvPicPr preferRelativeResize="0"/>
          <p:nvPr/>
        </p:nvPicPr>
        <p:blipFill>
          <a:blip r:embed="rId3">
            <a:alphaModFix/>
          </a:blip>
          <a:stretch>
            <a:fillRect/>
          </a:stretch>
        </p:blipFill>
        <p:spPr>
          <a:xfrm>
            <a:off x="212121" y="58853"/>
            <a:ext cx="1097303" cy="731525"/>
          </a:xfrm>
          <a:prstGeom prst="rect">
            <a:avLst/>
          </a:prstGeom>
          <a:noFill/>
          <a:ln>
            <a:noFill/>
          </a:ln>
        </p:spPr>
      </p:pic>
      <p:pic>
        <p:nvPicPr>
          <p:cNvPr id="409" name="Google Shape;409;g3c63e31cf0f_1_726" title="screencapture-skye-protego-ae-page-public-en-us-process-enter-CreateMotorQuoteProcess-2026-02-08-09_56_27.png"/>
          <p:cNvPicPr preferRelativeResize="0"/>
          <p:nvPr/>
        </p:nvPicPr>
        <p:blipFill>
          <a:blip r:embed="rId4">
            <a:alphaModFix/>
          </a:blip>
          <a:stretch>
            <a:fillRect/>
          </a:stretch>
        </p:blipFill>
        <p:spPr>
          <a:xfrm>
            <a:off x="336200" y="1856944"/>
            <a:ext cx="3685898" cy="1765565"/>
          </a:xfrm>
          <a:prstGeom prst="rect">
            <a:avLst/>
          </a:prstGeom>
          <a:noFill/>
          <a:ln>
            <a:noFill/>
          </a:ln>
          <a:effectLst>
            <a:outerShdw blurRad="57150" rotWithShape="0" algn="bl" dir="5400000" dist="19050">
              <a:srgbClr val="000000">
                <a:alpha val="50000"/>
              </a:srgbClr>
            </a:outerShdw>
          </a:effectLst>
        </p:spPr>
      </p:pic>
      <p:sp>
        <p:nvSpPr>
          <p:cNvPr id="410" name="Google Shape;410;g3c63e31cf0f_1_726"/>
          <p:cNvSpPr/>
          <p:nvPr/>
        </p:nvSpPr>
        <p:spPr>
          <a:xfrm>
            <a:off x="280175" y="1362444"/>
            <a:ext cx="32622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3200"/>
              <a:buFont typeface="Arial"/>
              <a:buNone/>
            </a:pPr>
            <a:r>
              <a:rPr lang="en-US">
                <a:solidFill>
                  <a:srgbClr val="1A1A1A"/>
                </a:solidFill>
              </a:rPr>
              <a:t>Loading issue, page looks broken (desktop)</a:t>
            </a:r>
            <a:endParaRPr i="0" u="none" cap="none" strike="noStrike">
              <a:solidFill>
                <a:schemeClr val="dk1"/>
              </a:solidFill>
              <a:latin typeface="Calibri"/>
              <a:ea typeface="Calibri"/>
              <a:cs typeface="Calibri"/>
              <a:sym typeface="Calibri"/>
            </a:endParaRPr>
          </a:p>
        </p:txBody>
      </p:sp>
      <p:pic>
        <p:nvPicPr>
          <p:cNvPr id="411" name="Google Shape;411;g3c63e31cf0f_1_726" title="Screenshot 2026-02-08 at 9.56.50 AM.png"/>
          <p:cNvPicPr preferRelativeResize="0"/>
          <p:nvPr/>
        </p:nvPicPr>
        <p:blipFill rotWithShape="1">
          <a:blip r:embed="rId5">
            <a:alphaModFix/>
          </a:blip>
          <a:srcRect b="0" l="0" r="68271" t="0"/>
          <a:stretch/>
        </p:blipFill>
        <p:spPr>
          <a:xfrm>
            <a:off x="4712950" y="1782857"/>
            <a:ext cx="1787018" cy="2717676"/>
          </a:xfrm>
          <a:prstGeom prst="rect">
            <a:avLst/>
          </a:prstGeom>
          <a:noFill/>
          <a:ln>
            <a:noFill/>
          </a:ln>
          <a:effectLst>
            <a:outerShdw blurRad="93072" rotWithShape="0" algn="bl" dir="5400000" dist="31024">
              <a:srgbClr val="000000">
                <a:alpha val="50000"/>
              </a:srgbClr>
            </a:outerShdw>
          </a:effectLst>
        </p:spPr>
      </p:pic>
      <p:sp>
        <p:nvSpPr>
          <p:cNvPr id="412" name="Google Shape;412;g3c63e31cf0f_1_726"/>
          <p:cNvSpPr/>
          <p:nvPr/>
        </p:nvSpPr>
        <p:spPr>
          <a:xfrm>
            <a:off x="5557875" y="2218925"/>
            <a:ext cx="466800" cy="298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3" name="Google Shape;413;g3c63e31cf0f_1_726"/>
          <p:cNvSpPr/>
          <p:nvPr/>
        </p:nvSpPr>
        <p:spPr>
          <a:xfrm>
            <a:off x="4712950" y="1213800"/>
            <a:ext cx="42081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3200"/>
              <a:buFont typeface="Arial"/>
              <a:buNone/>
            </a:pPr>
            <a:r>
              <a:rPr lang="en-US">
                <a:solidFill>
                  <a:srgbClr val="1A1A1A"/>
                </a:solidFill>
              </a:rPr>
              <a:t>Form UX issues (desktop and mobile)</a:t>
            </a:r>
            <a:endParaRPr i="0" u="none" cap="none" strike="noStrike">
              <a:solidFill>
                <a:schemeClr val="dk1"/>
              </a:solidFill>
              <a:latin typeface="Calibri"/>
              <a:ea typeface="Calibri"/>
              <a:cs typeface="Calibri"/>
              <a:sym typeface="Calibri"/>
            </a:endParaRPr>
          </a:p>
        </p:txBody>
      </p:sp>
      <p:sp>
        <p:nvSpPr>
          <p:cNvPr id="414" name="Google Shape;414;g3c63e31cf0f_1_726"/>
          <p:cNvSpPr/>
          <p:nvPr/>
        </p:nvSpPr>
        <p:spPr>
          <a:xfrm>
            <a:off x="336200" y="735013"/>
            <a:ext cx="45057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3200"/>
              <a:buFont typeface="Arial"/>
              <a:buNone/>
            </a:pPr>
            <a:r>
              <a:rPr b="1" lang="en-US" sz="2100">
                <a:solidFill>
                  <a:srgbClr val="1A1A1A"/>
                </a:solidFill>
              </a:rPr>
              <a:t>Funnel UX friction examples</a:t>
            </a:r>
            <a:endParaRPr b="1" i="0" sz="2100" u="none" cap="none" strike="noStrike">
              <a:solidFill>
                <a:schemeClr val="dk1"/>
              </a:solidFill>
              <a:latin typeface="Calibri"/>
              <a:ea typeface="Calibri"/>
              <a:cs typeface="Calibri"/>
              <a:sym typeface="Calibri"/>
            </a:endParaRPr>
          </a:p>
        </p:txBody>
      </p:sp>
      <p:pic>
        <p:nvPicPr>
          <p:cNvPr id="415" name="Google Shape;415;g3c63e31cf0f_1_726" title="Screenshot 2026-02-08 at 10.11.13 AM.png"/>
          <p:cNvPicPr preferRelativeResize="0"/>
          <p:nvPr/>
        </p:nvPicPr>
        <p:blipFill>
          <a:blip r:embed="rId6">
            <a:alphaModFix/>
          </a:blip>
          <a:stretch>
            <a:fillRect/>
          </a:stretch>
        </p:blipFill>
        <p:spPr>
          <a:xfrm>
            <a:off x="6717671" y="1762500"/>
            <a:ext cx="1592426" cy="2758374"/>
          </a:xfrm>
          <a:prstGeom prst="rect">
            <a:avLst/>
          </a:prstGeom>
          <a:noFill/>
          <a:ln>
            <a:noFill/>
          </a:ln>
          <a:effectLst>
            <a:outerShdw blurRad="93072" rotWithShape="0" algn="bl" dir="5400000" dist="31024">
              <a:srgbClr val="000000">
                <a:alpha val="50000"/>
              </a:srgbClr>
            </a:outerShdw>
          </a:effectLst>
        </p:spPr>
      </p:pic>
      <p:sp>
        <p:nvSpPr>
          <p:cNvPr id="416" name="Google Shape;416;g3c63e31cf0f_1_726"/>
          <p:cNvSpPr/>
          <p:nvPr/>
        </p:nvSpPr>
        <p:spPr>
          <a:xfrm>
            <a:off x="6780850" y="2009200"/>
            <a:ext cx="466800" cy="298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7" name="Google Shape;417;g3c63e31cf0f_1_726"/>
          <p:cNvSpPr/>
          <p:nvPr/>
        </p:nvSpPr>
        <p:spPr>
          <a:xfrm>
            <a:off x="7429175" y="2925175"/>
            <a:ext cx="1097400" cy="603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3c63e31cf0f_1_764"/>
          <p:cNvSpPr/>
          <p:nvPr/>
        </p:nvSpPr>
        <p:spPr>
          <a:xfrm>
            <a:off x="0" y="0"/>
            <a:ext cx="137100" cy="51480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4" name="Google Shape;424;g3c63e31cf0f_1_764" title="ChatGPT Image Feb 6, 2026, 10_45_01 AM.png"/>
          <p:cNvPicPr preferRelativeResize="0"/>
          <p:nvPr/>
        </p:nvPicPr>
        <p:blipFill>
          <a:blip r:embed="rId3">
            <a:alphaModFix/>
          </a:blip>
          <a:stretch>
            <a:fillRect/>
          </a:stretch>
        </p:blipFill>
        <p:spPr>
          <a:xfrm>
            <a:off x="212121" y="58853"/>
            <a:ext cx="1097303" cy="731525"/>
          </a:xfrm>
          <a:prstGeom prst="rect">
            <a:avLst/>
          </a:prstGeom>
          <a:noFill/>
          <a:ln>
            <a:noFill/>
          </a:ln>
        </p:spPr>
      </p:pic>
      <p:sp>
        <p:nvSpPr>
          <p:cNvPr id="425" name="Google Shape;425;g3c63e31cf0f_1_764"/>
          <p:cNvSpPr/>
          <p:nvPr/>
        </p:nvSpPr>
        <p:spPr>
          <a:xfrm>
            <a:off x="336200" y="735013"/>
            <a:ext cx="45057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3200"/>
              <a:buFont typeface="Arial"/>
              <a:buNone/>
            </a:pPr>
            <a:r>
              <a:rPr b="1" lang="en-US" sz="2100">
                <a:solidFill>
                  <a:srgbClr val="1A1A1A"/>
                </a:solidFill>
              </a:rPr>
              <a:t>Lighthouse performance reports</a:t>
            </a:r>
            <a:endParaRPr b="1" i="0" sz="2100" u="none" cap="none" strike="noStrike">
              <a:solidFill>
                <a:schemeClr val="dk1"/>
              </a:solidFill>
              <a:latin typeface="Calibri"/>
              <a:ea typeface="Calibri"/>
              <a:cs typeface="Calibri"/>
              <a:sym typeface="Calibri"/>
            </a:endParaRPr>
          </a:p>
        </p:txBody>
      </p:sp>
      <p:pic>
        <p:nvPicPr>
          <p:cNvPr id="426" name="Google Shape;426;g3c63e31cf0f_1_764" title="Screenshot 2026-02-08 at 10.20.22 AM.png"/>
          <p:cNvPicPr preferRelativeResize="0"/>
          <p:nvPr/>
        </p:nvPicPr>
        <p:blipFill>
          <a:blip r:embed="rId4">
            <a:alphaModFix/>
          </a:blip>
          <a:stretch>
            <a:fillRect/>
          </a:stretch>
        </p:blipFill>
        <p:spPr>
          <a:xfrm>
            <a:off x="3184775" y="1918725"/>
            <a:ext cx="2831750" cy="3036776"/>
          </a:xfrm>
          <a:prstGeom prst="rect">
            <a:avLst/>
          </a:prstGeom>
          <a:noFill/>
          <a:ln>
            <a:noFill/>
          </a:ln>
        </p:spPr>
      </p:pic>
      <p:pic>
        <p:nvPicPr>
          <p:cNvPr id="427" name="Google Shape;427;g3c63e31cf0f_1_764" title="Screenshot 2026-02-08 at 10.19.52 AM.png"/>
          <p:cNvPicPr preferRelativeResize="0"/>
          <p:nvPr/>
        </p:nvPicPr>
        <p:blipFill>
          <a:blip r:embed="rId5">
            <a:alphaModFix/>
          </a:blip>
          <a:stretch>
            <a:fillRect/>
          </a:stretch>
        </p:blipFill>
        <p:spPr>
          <a:xfrm>
            <a:off x="6312675" y="1918725"/>
            <a:ext cx="2765636" cy="3036775"/>
          </a:xfrm>
          <a:prstGeom prst="rect">
            <a:avLst/>
          </a:prstGeom>
          <a:noFill/>
          <a:ln>
            <a:noFill/>
          </a:ln>
        </p:spPr>
      </p:pic>
      <p:pic>
        <p:nvPicPr>
          <p:cNvPr id="428" name="Google Shape;428;g3c63e31cf0f_1_764" title="Screenshot 2026-02-08 at 10.19.40 AM.png"/>
          <p:cNvPicPr preferRelativeResize="0"/>
          <p:nvPr/>
        </p:nvPicPr>
        <p:blipFill>
          <a:blip r:embed="rId6">
            <a:alphaModFix/>
          </a:blip>
          <a:stretch>
            <a:fillRect/>
          </a:stretch>
        </p:blipFill>
        <p:spPr>
          <a:xfrm>
            <a:off x="336200" y="1918724"/>
            <a:ext cx="2552426" cy="3121300"/>
          </a:xfrm>
          <a:prstGeom prst="rect">
            <a:avLst/>
          </a:prstGeom>
          <a:noFill/>
          <a:ln>
            <a:noFill/>
          </a:ln>
        </p:spPr>
      </p:pic>
      <p:sp>
        <p:nvSpPr>
          <p:cNvPr id="429" name="Google Shape;429;g3c63e31cf0f_1_764"/>
          <p:cNvSpPr/>
          <p:nvPr/>
        </p:nvSpPr>
        <p:spPr>
          <a:xfrm>
            <a:off x="1073051" y="1370025"/>
            <a:ext cx="10974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3200"/>
              <a:buFont typeface="Arial"/>
              <a:buNone/>
            </a:pPr>
            <a:r>
              <a:rPr lang="en-US">
                <a:solidFill>
                  <a:srgbClr val="1A1A1A"/>
                </a:solidFill>
              </a:rPr>
              <a:t>Homepage</a:t>
            </a:r>
            <a:endParaRPr i="0" u="none" cap="none" strike="noStrike">
              <a:solidFill>
                <a:schemeClr val="dk1"/>
              </a:solidFill>
              <a:latin typeface="Calibri"/>
              <a:ea typeface="Calibri"/>
              <a:cs typeface="Calibri"/>
              <a:sym typeface="Calibri"/>
            </a:endParaRPr>
          </a:p>
        </p:txBody>
      </p:sp>
      <p:sp>
        <p:nvSpPr>
          <p:cNvPr id="430" name="Google Shape;430;g3c63e31cf0f_1_764"/>
          <p:cNvSpPr/>
          <p:nvPr/>
        </p:nvSpPr>
        <p:spPr>
          <a:xfrm>
            <a:off x="3809594" y="1370025"/>
            <a:ext cx="16008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3200"/>
              <a:buFont typeface="Arial"/>
              <a:buNone/>
            </a:pPr>
            <a:r>
              <a:rPr lang="en-US">
                <a:solidFill>
                  <a:srgbClr val="1A1A1A"/>
                </a:solidFill>
              </a:rPr>
              <a:t>Car Insurance Landing Page</a:t>
            </a:r>
            <a:endParaRPr i="0" u="none" cap="none" strike="noStrike">
              <a:solidFill>
                <a:schemeClr val="dk1"/>
              </a:solidFill>
              <a:latin typeface="Calibri"/>
              <a:ea typeface="Calibri"/>
              <a:cs typeface="Calibri"/>
              <a:sym typeface="Calibri"/>
            </a:endParaRPr>
          </a:p>
        </p:txBody>
      </p:sp>
      <p:sp>
        <p:nvSpPr>
          <p:cNvPr id="431" name="Google Shape;431;g3c63e31cf0f_1_764"/>
          <p:cNvSpPr/>
          <p:nvPr/>
        </p:nvSpPr>
        <p:spPr>
          <a:xfrm>
            <a:off x="7049518" y="1370025"/>
            <a:ext cx="15108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3200"/>
              <a:buFont typeface="Arial"/>
              <a:buNone/>
            </a:pPr>
            <a:r>
              <a:rPr lang="en-US">
                <a:solidFill>
                  <a:srgbClr val="1A1A1A"/>
                </a:solidFill>
              </a:rPr>
              <a:t>Car Quote flow</a:t>
            </a:r>
            <a:endParaRPr i="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graphicFrame>
        <p:nvGraphicFramePr>
          <p:cNvPr id="437" name="Google Shape;437;g3c63e31cf0f_1_803"/>
          <p:cNvGraphicFramePr/>
          <p:nvPr/>
        </p:nvGraphicFramePr>
        <p:xfrm>
          <a:off x="161750" y="628650"/>
          <a:ext cx="3000000" cy="3000000"/>
        </p:xfrm>
        <a:graphic>
          <a:graphicData uri="http://schemas.openxmlformats.org/drawingml/2006/table">
            <a:tbl>
              <a:tblPr>
                <a:noFill/>
                <a:tableStyleId>{AB12E178-46D3-4F5A-A511-625AA1F88206}</a:tableStyleId>
              </a:tblPr>
              <a:tblGrid>
                <a:gridCol w="1017200"/>
                <a:gridCol w="2494575"/>
                <a:gridCol w="5195000"/>
              </a:tblGrid>
              <a:tr h="466675">
                <a:tc>
                  <a:txBody>
                    <a:bodyPr/>
                    <a:lstStyle/>
                    <a:p>
                      <a:pPr indent="0" lvl="0" marL="0" rtl="0" algn="l">
                        <a:lnSpc>
                          <a:spcPct val="171429"/>
                        </a:lnSpc>
                        <a:spcBef>
                          <a:spcPts val="1100"/>
                        </a:spcBef>
                        <a:spcAft>
                          <a:spcPts val="1100"/>
                        </a:spcAft>
                        <a:buNone/>
                      </a:pPr>
                      <a:r>
                        <a:rPr b="1" lang="en-US" sz="850"/>
                        <a:t>Challenge</a:t>
                      </a:r>
                      <a:endParaRPr b="1" sz="850"/>
                    </a:p>
                  </a:txBody>
                  <a:tcPr marT="76200" marB="76200" marR="76200" marL="76200">
                    <a:lnL cap="flat" cmpd="sng">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171429"/>
                        </a:lnSpc>
                        <a:spcBef>
                          <a:spcPts val="1100"/>
                        </a:spcBef>
                        <a:spcAft>
                          <a:spcPts val="1100"/>
                        </a:spcAft>
                        <a:buNone/>
                      </a:pPr>
                      <a:r>
                        <a:rPr b="1" lang="en-US" sz="850"/>
                        <a:t>Description</a:t>
                      </a:r>
                      <a:endParaRPr b="1" sz="850"/>
                    </a:p>
                  </a:txBody>
                  <a:tcPr marT="76200" marB="76200" marR="76200" marL="7620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171429"/>
                        </a:lnSpc>
                        <a:spcBef>
                          <a:spcPts val="1100"/>
                        </a:spcBef>
                        <a:spcAft>
                          <a:spcPts val="1100"/>
                        </a:spcAft>
                        <a:buNone/>
                      </a:pPr>
                      <a:r>
                        <a:rPr b="1" lang="en-US" sz="850"/>
                        <a:t>Global/MENA Evidence</a:t>
                      </a:r>
                      <a:endParaRPr b="1" sz="850"/>
                    </a:p>
                  </a:txBody>
                  <a:tcPr marT="76200" marB="76200" marR="76200" marL="7620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074525">
                <a:tc>
                  <a:txBody>
                    <a:bodyPr/>
                    <a:lstStyle/>
                    <a:p>
                      <a:pPr indent="0" lvl="0" marL="0" rtl="0" algn="l">
                        <a:lnSpc>
                          <a:spcPct val="171429"/>
                        </a:lnSpc>
                        <a:spcBef>
                          <a:spcPts val="1100"/>
                        </a:spcBef>
                        <a:spcAft>
                          <a:spcPts val="1100"/>
                        </a:spcAft>
                        <a:buNone/>
                      </a:pPr>
                      <a:r>
                        <a:rPr lang="en-US" sz="850"/>
                        <a:t>Price Focus</a:t>
                      </a:r>
                      <a:endParaRPr sz="850"/>
                    </a:p>
                  </a:txBody>
                  <a:tcPr marT="68950" marB="68950" marR="76200" marL="76200" anchor="ctr">
                    <a:lnL cap="flat" cmpd="sng">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171429"/>
                        </a:lnSpc>
                        <a:spcBef>
                          <a:spcPts val="1100"/>
                        </a:spcBef>
                        <a:spcAft>
                          <a:spcPts val="1100"/>
                        </a:spcAft>
                        <a:buNone/>
                      </a:pPr>
                      <a:r>
                        <a:rPr lang="en-US" sz="850"/>
                        <a:t>Optimize for cheapest quotes, ignoring lifecycle ownership.</a:t>
                      </a:r>
                      <a:endParaRPr sz="850"/>
                    </a:p>
                  </a:txBody>
                  <a:tcPr marT="68950" marB="68950" marR="76200" marL="762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171429"/>
                        </a:lnSpc>
                        <a:spcBef>
                          <a:spcPts val="1100"/>
                        </a:spcBef>
                        <a:spcAft>
                          <a:spcPts val="0"/>
                        </a:spcAft>
                        <a:buNone/>
                      </a:pPr>
                      <a:r>
                        <a:rPr lang="en-US" sz="850"/>
                        <a:t>Confirmed globally; thin margins force volume over quality ​. </a:t>
                      </a:r>
                      <a:r>
                        <a:rPr lang="en-US" sz="850" u="sng">
                          <a:solidFill>
                            <a:schemeClr val="hlink"/>
                          </a:solidFill>
                          <a:hlinkClick r:id="rId3"/>
                        </a:rPr>
                        <a:t>https://insuranceblog.accenture.com/pov/coming-to-terms-with-insurance-aggregators-pov.pdf</a:t>
                      </a:r>
                      <a:endParaRPr sz="850"/>
                    </a:p>
                    <a:p>
                      <a:pPr indent="0" lvl="0" marL="0" rtl="0" algn="l">
                        <a:lnSpc>
                          <a:spcPct val="171429"/>
                        </a:lnSpc>
                        <a:spcBef>
                          <a:spcPts val="1100"/>
                        </a:spcBef>
                        <a:spcAft>
                          <a:spcPts val="1100"/>
                        </a:spcAft>
                        <a:buNone/>
                      </a:pPr>
                      <a:r>
                        <a:rPr lang="en-US" sz="850"/>
                        <a:t>MENA embedded platforms accelerate but agent-dominant ​. </a:t>
                      </a:r>
                      <a:r>
                        <a:rPr lang="en-US" sz="850" u="sng">
                          <a:solidFill>
                            <a:schemeClr val="hlink"/>
                          </a:solidFill>
                          <a:hlinkClick r:id="rId4"/>
                        </a:rPr>
                        <a:t>https://www.mordorintelligence.com/industry-reports/middle-east-and-africa-insurtech-market</a:t>
                      </a:r>
                      <a:r>
                        <a:rPr lang="en-US" sz="850"/>
                        <a:t> </a:t>
                      </a:r>
                      <a:endParaRPr sz="850"/>
                    </a:p>
                  </a:txBody>
                  <a:tcPr marT="68950" marB="68950" marR="76200" marL="762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805050">
                <a:tc>
                  <a:txBody>
                    <a:bodyPr/>
                    <a:lstStyle/>
                    <a:p>
                      <a:pPr indent="0" lvl="0" marL="0" rtl="0" algn="l">
                        <a:lnSpc>
                          <a:spcPct val="171429"/>
                        </a:lnSpc>
                        <a:spcBef>
                          <a:spcPts val="1100"/>
                        </a:spcBef>
                        <a:spcAft>
                          <a:spcPts val="1100"/>
                        </a:spcAft>
                        <a:buNone/>
                      </a:pPr>
                      <a:r>
                        <a:rPr lang="en-US" sz="850"/>
                        <a:t>Low Loyalty</a:t>
                      </a:r>
                      <a:endParaRPr sz="850"/>
                    </a:p>
                  </a:txBody>
                  <a:tcPr marT="68950" marB="68950" marR="76200" marL="76200" anchor="ctr">
                    <a:lnL cap="flat" cmpd="sng">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171429"/>
                        </a:lnSpc>
                        <a:spcBef>
                          <a:spcPts val="1100"/>
                        </a:spcBef>
                        <a:spcAft>
                          <a:spcPts val="1100"/>
                        </a:spcAft>
                        <a:buNone/>
                      </a:pPr>
                      <a:r>
                        <a:rPr lang="en-US" sz="850"/>
                        <a:t>High switching, low repeat usage from transactional model.</a:t>
                      </a:r>
                      <a:endParaRPr sz="850"/>
                    </a:p>
                  </a:txBody>
                  <a:tcPr marT="68950" marB="68950" marR="76200" marL="762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171429"/>
                        </a:lnSpc>
                        <a:spcBef>
                          <a:spcPts val="1100"/>
                        </a:spcBef>
                        <a:spcAft>
                          <a:spcPts val="1100"/>
                        </a:spcAft>
                        <a:buNone/>
                      </a:pPr>
                      <a:r>
                        <a:rPr lang="en-US" sz="850"/>
                        <a:t>Retention drops (e.g., 55% in small biz insurance); communication gaps worsen . Similar trust issues in MENA ​. </a:t>
                      </a:r>
                      <a:r>
                        <a:rPr lang="en-US" sz="850" u="sng">
                          <a:solidFill>
                            <a:schemeClr val="hlink"/>
                          </a:solidFill>
                          <a:hlinkClick r:id="rId5"/>
                        </a:rPr>
                        <a:t>https://www.wamda.com/2023/07/does-level-innovation-lie-menas-insurtech-sector</a:t>
                      </a:r>
                      <a:r>
                        <a:rPr lang="en-US" sz="850"/>
                        <a:t> </a:t>
                      </a:r>
                      <a:endParaRPr sz="850"/>
                    </a:p>
                  </a:txBody>
                  <a:tcPr marT="68950" marB="68950" marR="76200" marL="762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146825">
                <a:tc>
                  <a:txBody>
                    <a:bodyPr/>
                    <a:lstStyle/>
                    <a:p>
                      <a:pPr indent="0" lvl="0" marL="0" rtl="0" algn="l">
                        <a:lnSpc>
                          <a:spcPct val="171429"/>
                        </a:lnSpc>
                        <a:spcBef>
                          <a:spcPts val="1100"/>
                        </a:spcBef>
                        <a:spcAft>
                          <a:spcPts val="1100"/>
                        </a:spcAft>
                        <a:buNone/>
                      </a:pPr>
                      <a:r>
                        <a:rPr lang="en-US" sz="850"/>
                        <a:t>High Costs</a:t>
                      </a:r>
                      <a:endParaRPr sz="850"/>
                    </a:p>
                  </a:txBody>
                  <a:tcPr marT="68950" marB="68950" marR="76200" marL="76200" anchor="ctr">
                    <a:lnL cap="flat" cmpd="sng">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171429"/>
                        </a:lnSpc>
                        <a:spcBef>
                          <a:spcPts val="1100"/>
                        </a:spcBef>
                        <a:spcAft>
                          <a:spcPts val="1100"/>
                        </a:spcAft>
                        <a:buNone/>
                      </a:pPr>
                      <a:r>
                        <a:rPr lang="en-US" sz="850"/>
                        <a:t>Elevated re/support from low dealer equity, no upsell.</a:t>
                      </a:r>
                      <a:endParaRPr sz="850"/>
                    </a:p>
                  </a:txBody>
                  <a:tcPr marT="68950" marB="68950" marR="76200" marL="762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171429"/>
                        </a:lnSpc>
                        <a:spcBef>
                          <a:spcPts val="1100"/>
                        </a:spcBef>
                        <a:spcAft>
                          <a:spcPts val="1100"/>
                        </a:spcAft>
                        <a:buNone/>
                      </a:pPr>
                      <a:r>
                        <a:rPr lang="en-US" sz="850"/>
                        <a:t>Fraud rise, profitability pressure from aggregators ​. </a:t>
                      </a:r>
                      <a:r>
                        <a:rPr lang="en-US" sz="850" u="sng">
                          <a:solidFill>
                            <a:schemeClr val="hlink"/>
                          </a:solidFill>
                          <a:hlinkClick r:id="rId6"/>
                        </a:rPr>
                        <a:t>https://insuranceblog.accenture.com/pov/coming-to-terms-with-insurance-aggregators-pov.pdf</a:t>
                      </a:r>
                      <a:r>
                        <a:rPr lang="en-US" sz="850"/>
                        <a:t> Scalability/support strains noted </a:t>
                      </a:r>
                      <a:r>
                        <a:rPr lang="en-US" sz="850" u="sng">
                          <a:solidFill>
                            <a:schemeClr val="hlink"/>
                          </a:solidFill>
                          <a:hlinkClick r:id="rId7"/>
                        </a:rPr>
                        <a:t>https://www.xceedance.com/the-future-of-insurance-aggregators-challenges-architecture-and-the-rise-of-ai/</a:t>
                      </a:r>
                      <a:r>
                        <a:rPr lang="en-US" sz="850"/>
                        <a:t> ​.</a:t>
                      </a:r>
                      <a:endParaRPr sz="850"/>
                    </a:p>
                  </a:txBody>
                  <a:tcPr marT="68950" marB="68950" marR="76200" marL="762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438" name="Google Shape;438;g3c63e31cf0f_1_803"/>
          <p:cNvSpPr txBox="1"/>
          <p:nvPr/>
        </p:nvSpPr>
        <p:spPr>
          <a:xfrm>
            <a:off x="535400" y="277025"/>
            <a:ext cx="6611400" cy="5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Appendix 1 - Aggregator Key Challenges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3c63e31cf0f_1_792"/>
          <p:cNvSpPr txBox="1"/>
          <p:nvPr/>
        </p:nvSpPr>
        <p:spPr>
          <a:xfrm>
            <a:off x="439800" y="417100"/>
            <a:ext cx="8264400" cy="286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Roboto"/>
                <a:ea typeface="Roboto"/>
                <a:cs typeface="Roboto"/>
                <a:sym typeface="Roboto"/>
              </a:rPr>
              <a:t>Insurance aggregators often prioritize short-term price competition over building long-term customer relationships, leading to challenges in trust and repeat business, as confirmed by multiple industry reports worldwide. While MENA insurtech trends show growing aggregator adoption, specific data on loyalty issues mirrors global patterns rather than contradicting them. High servicing costs and low loyalty stem from transactional models that erode retention.</a:t>
            </a:r>
            <a:endParaRPr sz="1200">
              <a:solidFill>
                <a:schemeClr val="dk1"/>
              </a:solidFill>
              <a:latin typeface="Roboto"/>
              <a:ea typeface="Roboto"/>
              <a:cs typeface="Roboto"/>
              <a:sym typeface="Roboto"/>
            </a:endParaRPr>
          </a:p>
          <a:p>
            <a:pPr indent="0" lvl="0" marL="0" rtl="0" algn="l">
              <a:lnSpc>
                <a:spcPct val="115000"/>
              </a:lnSpc>
              <a:spcBef>
                <a:spcPts val="1800"/>
              </a:spcBef>
              <a:spcAft>
                <a:spcPts val="0"/>
              </a:spcAft>
              <a:buClr>
                <a:schemeClr val="dk1"/>
              </a:buClr>
              <a:buSzPts val="1100"/>
              <a:buFont typeface="Arial"/>
              <a:buNone/>
            </a:pPr>
            <a:r>
              <a:rPr b="1" lang="en-US" sz="1700">
                <a:solidFill>
                  <a:schemeClr val="dk1"/>
                </a:solidFill>
                <a:latin typeface="Roboto"/>
                <a:ea typeface="Roboto"/>
                <a:cs typeface="Roboto"/>
                <a:sym typeface="Roboto"/>
              </a:rPr>
              <a:t>Confirmation Worldwide</a:t>
            </a:r>
            <a:endParaRPr b="1" sz="1700">
              <a:solidFill>
                <a:schemeClr val="dk1"/>
              </a:solidFill>
              <a:latin typeface="Roboto"/>
              <a:ea typeface="Roboto"/>
              <a:cs typeface="Roboto"/>
              <a:sym typeface="Roboto"/>
            </a:endParaRPr>
          </a:p>
          <a:p>
            <a:pPr indent="0" lvl="0" marL="0" rtl="0" algn="l">
              <a:lnSpc>
                <a:spcPct val="115000"/>
              </a:lnSpc>
              <a:spcBef>
                <a:spcPts val="600"/>
              </a:spcBef>
              <a:spcAft>
                <a:spcPts val="0"/>
              </a:spcAft>
              <a:buNone/>
            </a:pPr>
            <a:r>
              <a:rPr lang="en-US" sz="1200">
                <a:solidFill>
                  <a:schemeClr val="dk1"/>
                </a:solidFill>
                <a:latin typeface="Roboto"/>
                <a:ea typeface="Roboto"/>
                <a:cs typeface="Roboto"/>
                <a:sym typeface="Roboto"/>
              </a:rPr>
              <a:t>Aggregators focus on price and transaction volume but struggle with customer loyalty and retention due to price-driven decisions. This erodes repeat usage, as customers switch easily for better quotes, increasing churn and making long-term relationships difficult. Servicing challenges arise from high dealer perceptions and support needs, with low loyalty linked to poor post-sale engagement. </a:t>
            </a:r>
            <a:endParaRPr sz="1200">
              <a:solidFill>
                <a:schemeClr val="dk1"/>
              </a:solidFill>
              <a:latin typeface="Roboto"/>
              <a:ea typeface="Roboto"/>
              <a:cs typeface="Roboto"/>
              <a:sym typeface="Roboto"/>
            </a:endParaRPr>
          </a:p>
          <a:p>
            <a:pPr indent="0" lvl="0" marL="0" rtl="0" algn="l">
              <a:lnSpc>
                <a:spcPct val="115000"/>
              </a:lnSpc>
              <a:spcBef>
                <a:spcPts val="600"/>
              </a:spcBef>
              <a:spcAft>
                <a:spcPts val="0"/>
              </a:spcAft>
              <a:buNone/>
            </a:pPr>
            <a:r>
              <a:rPr lang="en-US" sz="1200">
                <a:solidFill>
                  <a:schemeClr val="dk1"/>
                </a:solidFill>
                <a:latin typeface="Roboto"/>
                <a:ea typeface="Roboto"/>
                <a:cs typeface="Roboto"/>
                <a:sym typeface="Roboto"/>
              </a:rPr>
              <a:t>Resource:  </a:t>
            </a:r>
            <a:r>
              <a:rPr lang="en-US" u="sng">
                <a:solidFill>
                  <a:schemeClr val="hlink"/>
                </a:solidFill>
                <a:hlinkClick r:id="rId3"/>
              </a:rPr>
              <a:t>https://www.altexsoft.com/blog/insurance-retailing/</a:t>
            </a:r>
            <a:r>
              <a:rPr lang="en-US"/>
              <a:t> </a:t>
            </a:r>
            <a:endParaRPr/>
          </a:p>
          <a:p>
            <a:pPr indent="0" lvl="0" marL="0" rtl="0" algn="l">
              <a:lnSpc>
                <a:spcPct val="115000"/>
              </a:lnSpc>
              <a:spcBef>
                <a:spcPts val="60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600"/>
              </a:spcBef>
              <a:spcAft>
                <a:spcPts val="0"/>
              </a:spcAft>
              <a:buNone/>
            </a:pPr>
            <a:r>
              <a:rPr lang="en-US" sz="1200">
                <a:solidFill>
                  <a:schemeClr val="dk1"/>
                </a:solidFill>
                <a:latin typeface="Roboto"/>
                <a:ea typeface="Roboto"/>
                <a:cs typeface="Roboto"/>
                <a:sym typeface="Roboto"/>
              </a:rPr>
              <a:t>In MENA, insurtech aggregators like Amenli and Eltizam are rising via embedded insurance, but face similar distribution hurdles including low consumer trust and agent-heavy models prioritizing corporates over lifecycle focus. No direct rejections found; instead, trends emphasize digital personalization to combat loyalty gaps, aligning with global critiques of price-optimized models. Aggregators pioneer insurtech growth in UAE/GCC, yet rely on convenience over deep loyalty-building.</a:t>
            </a:r>
            <a:endParaRPr sz="1200">
              <a:solidFill>
                <a:schemeClr val="dk1"/>
              </a:solidFill>
              <a:latin typeface="Roboto"/>
              <a:ea typeface="Roboto"/>
              <a:cs typeface="Roboto"/>
              <a:sym typeface="Roboto"/>
            </a:endParaRPr>
          </a:p>
          <a:p>
            <a:pPr indent="0" lvl="0" marL="0" rtl="0" algn="l">
              <a:lnSpc>
                <a:spcPct val="115000"/>
              </a:lnSpc>
              <a:spcBef>
                <a:spcPts val="600"/>
              </a:spcBef>
              <a:spcAft>
                <a:spcPts val="0"/>
              </a:spcAft>
              <a:buNone/>
            </a:pPr>
            <a:r>
              <a:rPr lang="en-US" sz="1200" u="sng">
                <a:solidFill>
                  <a:schemeClr val="hlink"/>
                </a:solidFill>
                <a:latin typeface="Roboto"/>
                <a:ea typeface="Roboto"/>
                <a:cs typeface="Roboto"/>
                <a:sym typeface="Roboto"/>
                <a:hlinkClick r:id="rId4"/>
              </a:rPr>
              <a:t>https://www.wamda.com/2023/07/does-level-innovation-lie-menas-insurtech-sector</a:t>
            </a:r>
            <a:endParaRPr sz="1200">
              <a:solidFill>
                <a:schemeClr val="dk1"/>
              </a:solidFill>
              <a:latin typeface="Roboto"/>
              <a:ea typeface="Roboto"/>
              <a:cs typeface="Roboto"/>
              <a:sym typeface="Roboto"/>
            </a:endParaRPr>
          </a:p>
          <a:p>
            <a:pPr indent="0" lvl="0" marL="0" rtl="0" algn="l">
              <a:lnSpc>
                <a:spcPct val="115000"/>
              </a:lnSpc>
              <a:spcBef>
                <a:spcPts val="600"/>
              </a:spcBef>
              <a:spcAft>
                <a:spcPts val="0"/>
              </a:spcAft>
              <a:buClr>
                <a:schemeClr val="dk1"/>
              </a:buClr>
              <a:buSzPts val="1100"/>
              <a:buFont typeface="Arial"/>
              <a:buNone/>
            </a:pPr>
            <a:r>
              <a:rPr lang="en-US" sz="1200" u="sng">
                <a:solidFill>
                  <a:schemeClr val="hlink"/>
                </a:solidFill>
                <a:latin typeface="Roboto"/>
                <a:ea typeface="Roboto"/>
                <a:cs typeface="Roboto"/>
                <a:sym typeface="Roboto"/>
                <a:hlinkClick r:id="rId5"/>
              </a:rPr>
              <a:t>https://www.mordorintelligence.com/industry-reports/middle-east-and-africa-insurtech-market</a:t>
            </a:r>
            <a:r>
              <a:rPr lang="en-US" sz="1200">
                <a:solidFill>
                  <a:schemeClr val="dk1"/>
                </a:solidFill>
                <a:latin typeface="Roboto"/>
                <a:ea typeface="Roboto"/>
                <a:cs typeface="Roboto"/>
                <a:sym typeface="Roboto"/>
              </a:rPr>
              <a:t> </a:t>
            </a:r>
            <a:endParaRPr sz="1200">
              <a:solidFill>
                <a:schemeClr val="dk1"/>
              </a:solidFill>
              <a:latin typeface="Roboto"/>
              <a:ea typeface="Roboto"/>
              <a:cs typeface="Roboto"/>
              <a:sym typeface="Roboto"/>
            </a:endParaRPr>
          </a:p>
          <a:p>
            <a:pPr indent="0" lvl="0" marL="0" rtl="0" algn="l">
              <a:spcBef>
                <a:spcPts val="6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3c63e31cf0f_1_816"/>
          <p:cNvSpPr txBox="1"/>
          <p:nvPr/>
        </p:nvSpPr>
        <p:spPr>
          <a:xfrm>
            <a:off x="535400" y="277025"/>
            <a:ext cx="6611400" cy="5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Appendix 2 - Aggregator opportunities</a:t>
            </a:r>
            <a:endParaRPr/>
          </a:p>
        </p:txBody>
      </p:sp>
      <p:sp>
        <p:nvSpPr>
          <p:cNvPr id="451" name="Google Shape;451;g3c63e31cf0f_1_816"/>
          <p:cNvSpPr txBox="1"/>
          <p:nvPr/>
        </p:nvSpPr>
        <p:spPr>
          <a:xfrm>
            <a:off x="27450" y="924500"/>
            <a:ext cx="9089100" cy="263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US" sz="1700">
                <a:solidFill>
                  <a:schemeClr val="dk1"/>
                </a:solidFill>
                <a:latin typeface="Roboto"/>
                <a:ea typeface="Roboto"/>
                <a:cs typeface="Roboto"/>
                <a:sym typeface="Roboto"/>
              </a:rPr>
              <a:t>Growing digital insurance demand in MENA</a:t>
            </a:r>
            <a:endParaRPr b="1" sz="1700">
              <a:solidFill>
                <a:schemeClr val="dk1"/>
              </a:solidFill>
              <a:latin typeface="Roboto"/>
              <a:ea typeface="Roboto"/>
              <a:cs typeface="Roboto"/>
              <a:sym typeface="Roboto"/>
            </a:endParaRPr>
          </a:p>
          <a:p>
            <a:pPr indent="-304800" lvl="0" marL="457200" rtl="0" algn="l">
              <a:lnSpc>
                <a:spcPct val="115000"/>
              </a:lnSpc>
              <a:spcBef>
                <a:spcPts val="40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The MENA insurtech sector is described as being in a “transformative shift,” driven by rising digital adoption and a young, tech‑savvy population looking for accessible, efficient, customer‑centric insurance solutions.​ </a:t>
            </a:r>
            <a:r>
              <a:rPr lang="en-US" sz="1200" u="sng">
                <a:solidFill>
                  <a:schemeClr val="hlink"/>
                </a:solidFill>
                <a:latin typeface="Roboto"/>
                <a:ea typeface="Roboto"/>
                <a:cs typeface="Roboto"/>
                <a:sym typeface="Roboto"/>
                <a:hlinkClick r:id="rId3"/>
              </a:rPr>
              <a:t>https://www.linkedin.com/pulse/future-insurtech-mena-region-opportunities-challenges-hasoumian-boaje</a:t>
            </a:r>
            <a:r>
              <a:rPr lang="en-US" sz="1200">
                <a:solidFill>
                  <a:schemeClr val="dk1"/>
                </a:solidFill>
                <a:latin typeface="Roboto"/>
                <a:ea typeface="Roboto"/>
                <a:cs typeface="Roboto"/>
                <a:sym typeface="Roboto"/>
              </a:rPr>
              <a:t> </a:t>
            </a:r>
            <a:endParaRPr sz="120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Reports on the GCC insurance aggregators market estimate it around USD 1.7 billion, with UAE and Saudi Arabia leading due to advanced digital infrastructure and high internet penetration, which directly benefits digital aggregators.​ </a:t>
            </a:r>
            <a:r>
              <a:rPr lang="en-US" sz="1200" u="sng">
                <a:solidFill>
                  <a:schemeClr val="hlink"/>
                </a:solidFill>
                <a:latin typeface="Roboto"/>
                <a:ea typeface="Roboto"/>
                <a:cs typeface="Roboto"/>
                <a:sym typeface="Roboto"/>
                <a:hlinkClick r:id="rId4"/>
              </a:rPr>
              <a:t>https://www.researchandmarkets.com/report/middle-east-insurance-aggregator-market</a:t>
            </a:r>
            <a:r>
              <a:rPr lang="en-US" sz="1200">
                <a:solidFill>
                  <a:schemeClr val="dk1"/>
                </a:solidFill>
                <a:latin typeface="Roboto"/>
                <a:ea typeface="Roboto"/>
                <a:cs typeface="Roboto"/>
                <a:sym typeface="Roboto"/>
              </a:rPr>
              <a:t> </a:t>
            </a:r>
            <a:endParaRPr sz="120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Research on the UAE online insurance industry highlights “aggregator‑led online insurance distribution” as a key growth driver, especially as buying behavior moves online.​ </a:t>
            </a:r>
            <a:r>
              <a:rPr lang="en-US" sz="1200" u="sng">
                <a:solidFill>
                  <a:schemeClr val="hlink"/>
                </a:solidFill>
                <a:latin typeface="Roboto"/>
                <a:ea typeface="Roboto"/>
                <a:cs typeface="Roboto"/>
                <a:sym typeface="Roboto"/>
                <a:hlinkClick r:id="rId5"/>
              </a:rPr>
              <a:t>https://www.kenresearch.com/industry-reports/uae-online-insurance-industry</a:t>
            </a:r>
            <a:r>
              <a:rPr lang="en-US" sz="1200">
                <a:solidFill>
                  <a:schemeClr val="dk1"/>
                </a:solidFill>
                <a:latin typeface="Roboto"/>
                <a:ea typeface="Roboto"/>
                <a:cs typeface="Roboto"/>
                <a:sym typeface="Roboto"/>
              </a:rPr>
              <a:t> </a:t>
            </a:r>
            <a:endParaRPr sz="1200">
              <a:solidFill>
                <a:schemeClr val="dk1"/>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graphicFrame>
        <p:nvGraphicFramePr>
          <p:cNvPr id="457" name="Google Shape;457;g3c63e31cf0f_1_829"/>
          <p:cNvGraphicFramePr/>
          <p:nvPr/>
        </p:nvGraphicFramePr>
        <p:xfrm>
          <a:off x="46700" y="-28150"/>
          <a:ext cx="3000000" cy="3000000"/>
        </p:xfrm>
        <a:graphic>
          <a:graphicData uri="http://schemas.openxmlformats.org/drawingml/2006/table">
            <a:tbl>
              <a:tblPr>
                <a:noFill/>
                <a:tableStyleId>{AB12E178-46D3-4F5A-A511-625AA1F88206}</a:tableStyleId>
              </a:tblPr>
              <a:tblGrid>
                <a:gridCol w="1959875"/>
                <a:gridCol w="3857725"/>
                <a:gridCol w="3113475"/>
              </a:tblGrid>
              <a:tr h="315500">
                <a:tc>
                  <a:txBody>
                    <a:bodyPr/>
                    <a:lstStyle/>
                    <a:p>
                      <a:pPr indent="0" lvl="0" marL="0" rtl="0" algn="l">
                        <a:lnSpc>
                          <a:spcPct val="171429"/>
                        </a:lnSpc>
                        <a:spcBef>
                          <a:spcPts val="1100"/>
                        </a:spcBef>
                        <a:spcAft>
                          <a:spcPts val="1100"/>
                        </a:spcAft>
                        <a:buNone/>
                      </a:pPr>
                      <a:r>
                        <a:rPr b="1" lang="en-US" sz="850"/>
                        <a:t>Opportunity theme</a:t>
                      </a:r>
                      <a:endParaRPr b="1" sz="850"/>
                    </a:p>
                  </a:txBody>
                  <a:tcPr marT="76200" marB="76200" marR="76200" marL="76200">
                    <a:lnL cap="flat" cmpd="sng">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171429"/>
                        </a:lnSpc>
                        <a:spcBef>
                          <a:spcPts val="1100"/>
                        </a:spcBef>
                        <a:spcAft>
                          <a:spcPts val="1100"/>
                        </a:spcAft>
                        <a:buNone/>
                      </a:pPr>
                      <a:r>
                        <a:rPr b="1" lang="en-US" sz="850"/>
                        <a:t>Supporting resource(s)</a:t>
                      </a:r>
                      <a:endParaRPr b="1" sz="850"/>
                    </a:p>
                  </a:txBody>
                  <a:tcPr marT="76200" marB="76200" marR="76200" marL="7620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171429"/>
                        </a:lnSpc>
                        <a:spcBef>
                          <a:spcPts val="1100"/>
                        </a:spcBef>
                        <a:spcAft>
                          <a:spcPts val="1100"/>
                        </a:spcAft>
                        <a:buNone/>
                      </a:pPr>
                      <a:r>
                        <a:rPr b="1" lang="en-US" sz="850"/>
                        <a:t>Implication for Protego.ae</a:t>
                      </a:r>
                      <a:endParaRPr b="1" sz="850"/>
                    </a:p>
                  </a:txBody>
                  <a:tcPr marT="76200" marB="76200" marR="76200" marL="7620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59800">
                <a:tc>
                  <a:txBody>
                    <a:bodyPr/>
                    <a:lstStyle/>
                    <a:p>
                      <a:pPr indent="0" lvl="0" marL="0" rtl="0" algn="l">
                        <a:lnSpc>
                          <a:spcPct val="171429"/>
                        </a:lnSpc>
                        <a:spcBef>
                          <a:spcPts val="1100"/>
                        </a:spcBef>
                        <a:spcAft>
                          <a:spcPts val="1100"/>
                        </a:spcAft>
                        <a:buNone/>
                      </a:pPr>
                      <a:r>
                        <a:rPr lang="en-US" sz="850"/>
                        <a:t>Rising digital‑first customers in MENA</a:t>
                      </a:r>
                      <a:endParaRPr sz="850"/>
                    </a:p>
                  </a:txBody>
                  <a:tcPr marT="68950" marB="68950" marR="76200" marL="76200" anchor="ctr">
                    <a:lnL cap="flat" cmpd="sng">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171429"/>
                        </a:lnSpc>
                        <a:spcBef>
                          <a:spcPts val="1100"/>
                        </a:spcBef>
                        <a:spcAft>
                          <a:spcPts val="1100"/>
                        </a:spcAft>
                        <a:buNone/>
                      </a:pPr>
                      <a:r>
                        <a:rPr lang="en-US" sz="850"/>
                        <a:t>Insurtech overview for MENA highlighting young, tech‑savvy, digitally inclined population.​ </a:t>
                      </a:r>
                      <a:r>
                        <a:rPr lang="en-US" sz="850" u="sng">
                          <a:solidFill>
                            <a:schemeClr val="hlink"/>
                          </a:solidFill>
                          <a:hlinkClick r:id="rId3"/>
                        </a:rPr>
                        <a:t>https://www.linkedin.com/pulse/future-insurtech-mena-region-opportunities-challenges-hasoumian-boaje</a:t>
                      </a:r>
                      <a:r>
                        <a:rPr lang="en-US" sz="850"/>
                        <a:t> </a:t>
                      </a:r>
                      <a:endParaRPr sz="850"/>
                    </a:p>
                  </a:txBody>
                  <a:tcPr marT="68950" marB="68950" marR="76200" marL="762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171429"/>
                        </a:lnSpc>
                        <a:spcBef>
                          <a:spcPts val="1100"/>
                        </a:spcBef>
                        <a:spcAft>
                          <a:spcPts val="1100"/>
                        </a:spcAft>
                        <a:buNone/>
                      </a:pPr>
                      <a:r>
                        <a:rPr lang="en-US" sz="850"/>
                        <a:t>Focus on mobile‑first journeys, instant quotes and self‑service to acquire these segments.</a:t>
                      </a:r>
                      <a:endParaRPr sz="850"/>
                    </a:p>
                  </a:txBody>
                  <a:tcPr marT="68950" marB="68950" marR="76200" marL="762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59800">
                <a:tc>
                  <a:txBody>
                    <a:bodyPr/>
                    <a:lstStyle/>
                    <a:p>
                      <a:pPr indent="0" lvl="0" marL="0" rtl="0" algn="l">
                        <a:lnSpc>
                          <a:spcPct val="171429"/>
                        </a:lnSpc>
                        <a:spcBef>
                          <a:spcPts val="1100"/>
                        </a:spcBef>
                        <a:spcAft>
                          <a:spcPts val="1100"/>
                        </a:spcAft>
                        <a:buNone/>
                      </a:pPr>
                      <a:r>
                        <a:rPr lang="en-US" sz="850"/>
                        <a:t>Expansion of GCC aggregator market</a:t>
                      </a:r>
                      <a:endParaRPr sz="850"/>
                    </a:p>
                  </a:txBody>
                  <a:tcPr marT="68950" marB="68950" marR="76200" marL="76200" anchor="ctr">
                    <a:lnL cap="flat" cmpd="sng">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171429"/>
                        </a:lnSpc>
                        <a:spcBef>
                          <a:spcPts val="1100"/>
                        </a:spcBef>
                        <a:spcAft>
                          <a:spcPts val="1100"/>
                        </a:spcAft>
                        <a:buNone/>
                      </a:pPr>
                      <a:r>
                        <a:rPr lang="en-US" sz="850"/>
                        <a:t>GCC insurance aggregators market valued at USD 1.7B, led by UAE and KSA.​ </a:t>
                      </a:r>
                      <a:r>
                        <a:rPr lang="en-US" sz="850" u="sng">
                          <a:solidFill>
                            <a:schemeClr val="hlink"/>
                          </a:solidFill>
                          <a:hlinkClick r:id="rId4"/>
                        </a:rPr>
                        <a:t>https://www.researchandmarkets.com/report/middle-east-insurance-aggregator-market</a:t>
                      </a:r>
                      <a:r>
                        <a:rPr lang="en-US" sz="850"/>
                        <a:t> </a:t>
                      </a:r>
                      <a:endParaRPr sz="850"/>
                    </a:p>
                  </a:txBody>
                  <a:tcPr marT="68950" marB="68950" marR="76200" marL="762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171429"/>
                        </a:lnSpc>
                        <a:spcBef>
                          <a:spcPts val="1100"/>
                        </a:spcBef>
                        <a:spcAft>
                          <a:spcPts val="1100"/>
                        </a:spcAft>
                        <a:buNone/>
                      </a:pPr>
                      <a:r>
                        <a:rPr lang="en-US" sz="850"/>
                        <a:t>Scale beyond UAE into GCC using same API‑driven model and partnerships.</a:t>
                      </a:r>
                      <a:endParaRPr sz="850"/>
                    </a:p>
                  </a:txBody>
                  <a:tcPr marT="68950" marB="68950" marR="76200" marL="762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05450">
                <a:tc>
                  <a:txBody>
                    <a:bodyPr/>
                    <a:lstStyle/>
                    <a:p>
                      <a:pPr indent="0" lvl="0" marL="0" rtl="0" algn="l">
                        <a:lnSpc>
                          <a:spcPct val="171429"/>
                        </a:lnSpc>
                        <a:spcBef>
                          <a:spcPts val="1100"/>
                        </a:spcBef>
                        <a:spcAft>
                          <a:spcPts val="1100"/>
                        </a:spcAft>
                        <a:buNone/>
                      </a:pPr>
                      <a:r>
                        <a:rPr lang="en-US" sz="850"/>
                        <a:t>Ecosystem / partnership positioning</a:t>
                      </a:r>
                      <a:endParaRPr sz="850"/>
                    </a:p>
                  </a:txBody>
                  <a:tcPr marT="68950" marB="68950" marR="76200" marL="76200" anchor="ctr">
                    <a:lnL cap="flat" cmpd="sng">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171429"/>
                        </a:lnSpc>
                        <a:spcBef>
                          <a:spcPts val="1100"/>
                        </a:spcBef>
                        <a:spcAft>
                          <a:spcPts val="1100"/>
                        </a:spcAft>
                        <a:buNone/>
                      </a:pPr>
                      <a:r>
                        <a:rPr lang="en-US" sz="850"/>
                        <a:t>Digital Insurance MENA and similar events focus on insurer–insurtech collaboration and digital ecosystems.</a:t>
                      </a:r>
                      <a:endParaRPr sz="850"/>
                    </a:p>
                  </a:txBody>
                  <a:tcPr marT="68950" marB="68950" marR="76200" marL="762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171429"/>
                        </a:lnSpc>
                        <a:spcBef>
                          <a:spcPts val="1100"/>
                        </a:spcBef>
                        <a:spcAft>
                          <a:spcPts val="1100"/>
                        </a:spcAft>
                        <a:buNone/>
                      </a:pPr>
                      <a:r>
                        <a:rPr lang="en-US" sz="850"/>
                        <a:t>Position Protego as a core ecosystem node (APIs, white‑label, embedded insurance for banks, fintechs, marketplaces).</a:t>
                      </a:r>
                      <a:endParaRPr sz="850"/>
                    </a:p>
                  </a:txBody>
                  <a:tcPr marT="68950" marB="68950" marR="76200" marL="762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544250">
                <a:tc>
                  <a:txBody>
                    <a:bodyPr/>
                    <a:lstStyle/>
                    <a:p>
                      <a:pPr indent="0" lvl="0" marL="0" rtl="0" algn="l">
                        <a:lnSpc>
                          <a:spcPct val="171429"/>
                        </a:lnSpc>
                        <a:spcBef>
                          <a:spcPts val="1100"/>
                        </a:spcBef>
                        <a:spcAft>
                          <a:spcPts val="1100"/>
                        </a:spcAft>
                        <a:buNone/>
                      </a:pPr>
                      <a:r>
                        <a:rPr lang="en-US" sz="850"/>
                        <a:t>Differentiated CX and lifecycle engagement</a:t>
                      </a:r>
                      <a:endParaRPr sz="850"/>
                    </a:p>
                  </a:txBody>
                  <a:tcPr marT="68950" marB="68950" marR="76200" marL="76200" anchor="ctr">
                    <a:lnL cap="flat" cmpd="sng">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171429"/>
                        </a:lnSpc>
                        <a:spcBef>
                          <a:spcPts val="1100"/>
                        </a:spcBef>
                        <a:spcAft>
                          <a:spcPts val="1100"/>
                        </a:spcAft>
                        <a:buNone/>
                      </a:pPr>
                      <a:r>
                        <a:rPr lang="en-US" sz="850"/>
                        <a:t>Protego launch articles emphasize real‑time quotes, AI‑enabled services, digital claims, and an e‑vault.</a:t>
                      </a:r>
                      <a:endParaRPr sz="850"/>
                    </a:p>
                  </a:txBody>
                  <a:tcPr marT="68950" marB="68950" marR="76200" marL="762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171429"/>
                        </a:lnSpc>
                        <a:spcBef>
                          <a:spcPts val="1100"/>
                        </a:spcBef>
                        <a:spcAft>
                          <a:spcPts val="1100"/>
                        </a:spcAft>
                        <a:buNone/>
                      </a:pPr>
                      <a:r>
                        <a:rPr lang="en-US" sz="850"/>
                        <a:t>Lean into “manage &amp; claim” as much as “buy &amp; compare” to address trust and loyalty gaps you identified.</a:t>
                      </a:r>
                      <a:endParaRPr sz="850"/>
                    </a:p>
                  </a:txBody>
                  <a:tcPr marT="68950" marB="68950" marR="76200" marL="762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g3c63e31cf0f_1_838"/>
          <p:cNvSpPr/>
          <p:nvPr/>
        </p:nvSpPr>
        <p:spPr>
          <a:xfrm>
            <a:off x="457200" y="1005850"/>
            <a:ext cx="82959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3200"/>
              <a:buFont typeface="Arial"/>
              <a:buNone/>
            </a:pPr>
            <a:r>
              <a:rPr b="1" lang="en-US" sz="3200">
                <a:solidFill>
                  <a:srgbClr val="1A1A1A"/>
                </a:solidFill>
              </a:rPr>
              <a:t>Case Study </a:t>
            </a:r>
            <a:r>
              <a:rPr b="1" i="0" lang="en-US" sz="3200" u="none" cap="none" strike="noStrike">
                <a:solidFill>
                  <a:srgbClr val="1A1A1A"/>
                </a:solidFill>
                <a:latin typeface="Arial"/>
                <a:ea typeface="Arial"/>
                <a:cs typeface="Arial"/>
                <a:sym typeface="Arial"/>
              </a:rPr>
              <a:t>Assumptions &amp; Constraints</a:t>
            </a:r>
            <a:endParaRPr b="0" i="0" sz="3200" u="none" cap="none" strike="noStrike">
              <a:solidFill>
                <a:schemeClr val="dk1"/>
              </a:solidFill>
              <a:latin typeface="Calibri"/>
              <a:ea typeface="Calibri"/>
              <a:cs typeface="Calibri"/>
              <a:sym typeface="Calibri"/>
            </a:endParaRPr>
          </a:p>
        </p:txBody>
      </p:sp>
      <p:sp>
        <p:nvSpPr>
          <p:cNvPr id="44" name="Google Shape;44;g3c63e31cf0f_1_838"/>
          <p:cNvSpPr/>
          <p:nvPr/>
        </p:nvSpPr>
        <p:spPr>
          <a:xfrm>
            <a:off x="457200" y="1600200"/>
            <a:ext cx="914400" cy="73200"/>
          </a:xfrm>
          <a:prstGeom prst="rect">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g3c63e31cf0f_1_838"/>
          <p:cNvSpPr/>
          <p:nvPr/>
        </p:nvSpPr>
        <p:spPr>
          <a:xfrm>
            <a:off x="1371600" y="1600200"/>
            <a:ext cx="457200" cy="73200"/>
          </a:xfrm>
          <a:prstGeom prst="rect">
            <a:avLst/>
          </a:prstGeom>
          <a:solidFill>
            <a:srgbClr val="E639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3c63e31cf0f_1_838"/>
          <p:cNvSpPr/>
          <p:nvPr/>
        </p:nvSpPr>
        <p:spPr>
          <a:xfrm>
            <a:off x="457200" y="2078990"/>
            <a:ext cx="320100" cy="320100"/>
          </a:xfrm>
          <a:prstGeom prst="ellipse">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3c63e31cf0f_1_838"/>
          <p:cNvSpPr/>
          <p:nvPr/>
        </p:nvSpPr>
        <p:spPr>
          <a:xfrm>
            <a:off x="457200" y="2078990"/>
            <a:ext cx="320100" cy="320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6B5A"/>
              </a:buClr>
              <a:buSzPts val="1400"/>
              <a:buFont typeface="Arial"/>
              <a:buNone/>
            </a:pPr>
            <a:r>
              <a:rPr b="0" i="0" lang="en-US" sz="1400" u="none" cap="none" strike="noStrike">
                <a:solidFill>
                  <a:srgbClr val="006B5A"/>
                </a:solidFill>
                <a:latin typeface="Arial"/>
                <a:ea typeface="Arial"/>
                <a:cs typeface="Arial"/>
                <a:sym typeface="Arial"/>
              </a:rPr>
              <a:t>✓</a:t>
            </a:r>
            <a:endParaRPr b="0" i="0" sz="1400" u="none" cap="none" strike="noStrike">
              <a:solidFill>
                <a:schemeClr val="dk1"/>
              </a:solidFill>
              <a:latin typeface="Calibri"/>
              <a:ea typeface="Calibri"/>
              <a:cs typeface="Calibri"/>
              <a:sym typeface="Calibri"/>
            </a:endParaRPr>
          </a:p>
        </p:txBody>
      </p:sp>
      <p:sp>
        <p:nvSpPr>
          <p:cNvPr id="48" name="Google Shape;48;g3c63e31cf0f_1_838"/>
          <p:cNvSpPr/>
          <p:nvPr/>
        </p:nvSpPr>
        <p:spPr>
          <a:xfrm>
            <a:off x="914400" y="2078999"/>
            <a:ext cx="36576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300"/>
              <a:buFont typeface="Arial"/>
              <a:buNone/>
            </a:pPr>
            <a:r>
              <a:rPr b="1" i="0" lang="en-US" sz="1300" u="none" cap="none" strike="noStrike">
                <a:solidFill>
                  <a:srgbClr val="1A1A1A"/>
                </a:solidFill>
                <a:latin typeface="Arial"/>
                <a:ea typeface="Arial"/>
                <a:cs typeface="Arial"/>
                <a:sym typeface="Arial"/>
              </a:rPr>
              <a:t>Limited visibility into </a:t>
            </a:r>
            <a:r>
              <a:rPr b="1" lang="en-US" sz="1300">
                <a:solidFill>
                  <a:srgbClr val="1A1A1A"/>
                </a:solidFill>
              </a:rPr>
              <a:t>current performance</a:t>
            </a:r>
            <a:endParaRPr b="0" i="0" sz="1300" u="none" cap="none" strike="noStrike">
              <a:solidFill>
                <a:schemeClr val="dk1"/>
              </a:solidFill>
              <a:latin typeface="Calibri"/>
              <a:ea typeface="Calibri"/>
              <a:cs typeface="Calibri"/>
              <a:sym typeface="Calibri"/>
            </a:endParaRPr>
          </a:p>
        </p:txBody>
      </p:sp>
      <p:sp>
        <p:nvSpPr>
          <p:cNvPr id="49" name="Google Shape;49;g3c63e31cf0f_1_838"/>
          <p:cNvSpPr/>
          <p:nvPr/>
        </p:nvSpPr>
        <p:spPr>
          <a:xfrm>
            <a:off x="914400" y="2323663"/>
            <a:ext cx="7498200" cy="274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1200"/>
              </a:spcAft>
              <a:buNone/>
            </a:pPr>
            <a:r>
              <a:rPr lang="en-US" sz="1000">
                <a:solidFill>
                  <a:schemeClr val="dk1"/>
                </a:solidFill>
              </a:rPr>
              <a:t>No access to Protego’s detailed financials, funnel metrics, or unit economics. </a:t>
            </a:r>
            <a:br>
              <a:rPr lang="en-US" sz="1000">
                <a:solidFill>
                  <a:schemeClr val="dk1"/>
                </a:solidFill>
              </a:rPr>
            </a:br>
            <a:r>
              <a:rPr lang="en-US" sz="1000">
                <a:solidFill>
                  <a:schemeClr val="dk1"/>
                </a:solidFill>
              </a:rPr>
              <a:t>Strategy prioritizes foundational capabilities valuable across multiple performance scenarios</a:t>
            </a:r>
            <a:endParaRPr b="0" i="0" sz="1000" u="none" cap="none" strike="noStrike">
              <a:solidFill>
                <a:schemeClr val="dk1"/>
              </a:solidFill>
              <a:latin typeface="Calibri"/>
              <a:ea typeface="Calibri"/>
              <a:cs typeface="Calibri"/>
              <a:sym typeface="Calibri"/>
            </a:endParaRPr>
          </a:p>
        </p:txBody>
      </p:sp>
      <p:sp>
        <p:nvSpPr>
          <p:cNvPr id="50" name="Google Shape;50;g3c63e31cf0f_1_838"/>
          <p:cNvSpPr/>
          <p:nvPr/>
        </p:nvSpPr>
        <p:spPr>
          <a:xfrm>
            <a:off x="457200" y="2732309"/>
            <a:ext cx="320100" cy="320100"/>
          </a:xfrm>
          <a:prstGeom prst="ellipse">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3c63e31cf0f_1_838"/>
          <p:cNvSpPr/>
          <p:nvPr/>
        </p:nvSpPr>
        <p:spPr>
          <a:xfrm>
            <a:off x="457200" y="2732309"/>
            <a:ext cx="320100" cy="320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6B5A"/>
              </a:buClr>
              <a:buSzPts val="1400"/>
              <a:buFont typeface="Arial"/>
              <a:buNone/>
            </a:pPr>
            <a:r>
              <a:rPr b="0" i="0" lang="en-US" sz="1400" u="none" cap="none" strike="noStrike">
                <a:solidFill>
                  <a:srgbClr val="006B5A"/>
                </a:solidFill>
                <a:latin typeface="Arial"/>
                <a:ea typeface="Arial"/>
                <a:cs typeface="Arial"/>
                <a:sym typeface="Arial"/>
              </a:rPr>
              <a:t>✓</a:t>
            </a:r>
            <a:endParaRPr b="0" i="0" sz="1400" u="none" cap="none" strike="noStrike">
              <a:solidFill>
                <a:schemeClr val="dk1"/>
              </a:solidFill>
              <a:latin typeface="Calibri"/>
              <a:ea typeface="Calibri"/>
              <a:cs typeface="Calibri"/>
              <a:sym typeface="Calibri"/>
            </a:endParaRPr>
          </a:p>
        </p:txBody>
      </p:sp>
      <p:sp>
        <p:nvSpPr>
          <p:cNvPr id="52" name="Google Shape;52;g3c63e31cf0f_1_838"/>
          <p:cNvSpPr/>
          <p:nvPr/>
        </p:nvSpPr>
        <p:spPr>
          <a:xfrm>
            <a:off x="914400" y="2732309"/>
            <a:ext cx="2743200" cy="27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300"/>
              <a:buFont typeface="Arial"/>
              <a:buNone/>
            </a:pPr>
            <a:r>
              <a:rPr b="1" i="0" lang="en-US" sz="1300" u="none" cap="none" strike="noStrike">
                <a:solidFill>
                  <a:srgbClr val="1A1A1A"/>
                </a:solidFill>
                <a:latin typeface="Arial"/>
                <a:ea typeface="Arial"/>
                <a:cs typeface="Arial"/>
                <a:sym typeface="Arial"/>
              </a:rPr>
              <a:t>Lean product teams</a:t>
            </a:r>
            <a:endParaRPr b="0" i="0" sz="1300" u="none" cap="none" strike="noStrike">
              <a:solidFill>
                <a:schemeClr val="dk1"/>
              </a:solidFill>
              <a:latin typeface="Calibri"/>
              <a:ea typeface="Calibri"/>
              <a:cs typeface="Calibri"/>
              <a:sym typeface="Calibri"/>
            </a:endParaRPr>
          </a:p>
        </p:txBody>
      </p:sp>
      <p:sp>
        <p:nvSpPr>
          <p:cNvPr id="53" name="Google Shape;53;g3c63e31cf0f_1_838"/>
          <p:cNvSpPr/>
          <p:nvPr/>
        </p:nvSpPr>
        <p:spPr>
          <a:xfrm>
            <a:off x="914400" y="2985027"/>
            <a:ext cx="5732700" cy="27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000"/>
              <a:buFont typeface="Arial"/>
              <a:buNone/>
            </a:pPr>
            <a:r>
              <a:rPr lang="en-US" sz="1000">
                <a:solidFill>
                  <a:srgbClr val="1A1A1A"/>
                </a:solidFill>
              </a:rPr>
              <a:t>Assumes a small product organization with limited engineering and design capacity, requiring focus, sequencing, and reuse over parallel execution.</a:t>
            </a:r>
            <a:endParaRPr b="0" i="0" sz="1000" u="none" cap="none" strike="noStrike">
              <a:solidFill>
                <a:schemeClr val="dk1"/>
              </a:solidFill>
              <a:latin typeface="Calibri"/>
              <a:ea typeface="Calibri"/>
              <a:cs typeface="Calibri"/>
              <a:sym typeface="Calibri"/>
            </a:endParaRPr>
          </a:p>
        </p:txBody>
      </p:sp>
      <p:sp>
        <p:nvSpPr>
          <p:cNvPr id="54" name="Google Shape;54;g3c63e31cf0f_1_838"/>
          <p:cNvSpPr/>
          <p:nvPr/>
        </p:nvSpPr>
        <p:spPr>
          <a:xfrm>
            <a:off x="457200" y="3380394"/>
            <a:ext cx="320100" cy="320100"/>
          </a:xfrm>
          <a:prstGeom prst="ellipse">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3c63e31cf0f_1_838"/>
          <p:cNvSpPr/>
          <p:nvPr/>
        </p:nvSpPr>
        <p:spPr>
          <a:xfrm>
            <a:off x="457200" y="3380394"/>
            <a:ext cx="320100" cy="320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6B5A"/>
              </a:buClr>
              <a:buSzPts val="1400"/>
              <a:buFont typeface="Arial"/>
              <a:buNone/>
            </a:pPr>
            <a:r>
              <a:rPr b="0" i="0" lang="en-US" sz="1400" u="none" cap="none" strike="noStrike">
                <a:solidFill>
                  <a:srgbClr val="006B5A"/>
                </a:solidFill>
                <a:latin typeface="Arial"/>
                <a:ea typeface="Arial"/>
                <a:cs typeface="Arial"/>
                <a:sym typeface="Arial"/>
              </a:rPr>
              <a:t>✓</a:t>
            </a:r>
            <a:endParaRPr b="0" i="0" sz="1400" u="none" cap="none" strike="noStrike">
              <a:solidFill>
                <a:schemeClr val="dk1"/>
              </a:solidFill>
              <a:latin typeface="Calibri"/>
              <a:ea typeface="Calibri"/>
              <a:cs typeface="Calibri"/>
              <a:sym typeface="Calibri"/>
            </a:endParaRPr>
          </a:p>
        </p:txBody>
      </p:sp>
      <p:sp>
        <p:nvSpPr>
          <p:cNvPr id="56" name="Google Shape;56;g3c63e31cf0f_1_838"/>
          <p:cNvSpPr/>
          <p:nvPr/>
        </p:nvSpPr>
        <p:spPr>
          <a:xfrm>
            <a:off x="914400" y="3380400"/>
            <a:ext cx="4084500" cy="27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300"/>
              <a:buFont typeface="Arial"/>
              <a:buNone/>
            </a:pPr>
            <a:r>
              <a:rPr b="1" i="0" lang="en-US" sz="1300" u="none" cap="none" strike="noStrike">
                <a:solidFill>
                  <a:srgbClr val="1A1A1A"/>
                </a:solidFill>
                <a:latin typeface="Arial"/>
                <a:ea typeface="Arial"/>
                <a:cs typeface="Arial"/>
                <a:sym typeface="Arial"/>
              </a:rPr>
              <a:t>RAKBANK provides baseline traffic an</a:t>
            </a:r>
            <a:r>
              <a:rPr b="1" lang="en-US" sz="1300">
                <a:solidFill>
                  <a:srgbClr val="1A1A1A"/>
                </a:solidFill>
              </a:rPr>
              <a:t>d trust</a:t>
            </a:r>
            <a:endParaRPr b="0" i="0" sz="1300" u="none" cap="none" strike="noStrike">
              <a:solidFill>
                <a:schemeClr val="dk1"/>
              </a:solidFill>
              <a:latin typeface="Calibri"/>
              <a:ea typeface="Calibri"/>
              <a:cs typeface="Calibri"/>
              <a:sym typeface="Calibri"/>
            </a:endParaRPr>
          </a:p>
        </p:txBody>
      </p:sp>
      <p:sp>
        <p:nvSpPr>
          <p:cNvPr id="57" name="Google Shape;57;g3c63e31cf0f_1_838"/>
          <p:cNvSpPr/>
          <p:nvPr/>
        </p:nvSpPr>
        <p:spPr>
          <a:xfrm>
            <a:off x="914400" y="3535416"/>
            <a:ext cx="74982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000"/>
              <a:buFont typeface="Arial"/>
              <a:buNone/>
            </a:pPr>
            <a:r>
              <a:rPr lang="en-US" sz="1000">
                <a:solidFill>
                  <a:schemeClr val="dk1"/>
                </a:solidFill>
              </a:rPr>
              <a:t>Rakbank distribution reduces short-term pressure to drive standalone acquisition</a:t>
            </a:r>
            <a:r>
              <a:rPr b="0" i="0" lang="en-US" sz="1000" u="none" cap="none" strike="noStrike">
                <a:solidFill>
                  <a:srgbClr val="1A1A1A"/>
                </a:solidFill>
                <a:latin typeface="Arial"/>
                <a:ea typeface="Arial"/>
                <a:cs typeface="Arial"/>
                <a:sym typeface="Arial"/>
              </a:rPr>
              <a:t>, allowing Year 1 focus on learning, foundations and PMF validation</a:t>
            </a:r>
            <a:endParaRPr b="0" i="0" sz="1000" u="none" cap="none" strike="noStrike">
              <a:solidFill>
                <a:schemeClr val="dk1"/>
              </a:solidFill>
              <a:latin typeface="Calibri"/>
              <a:ea typeface="Calibri"/>
              <a:cs typeface="Calibri"/>
              <a:sym typeface="Calibri"/>
            </a:endParaRPr>
          </a:p>
        </p:txBody>
      </p:sp>
      <p:sp>
        <p:nvSpPr>
          <p:cNvPr id="58" name="Google Shape;58;g3c63e31cf0f_1_838"/>
          <p:cNvSpPr/>
          <p:nvPr/>
        </p:nvSpPr>
        <p:spPr>
          <a:xfrm>
            <a:off x="457200" y="4079428"/>
            <a:ext cx="320100" cy="320100"/>
          </a:xfrm>
          <a:prstGeom prst="ellipse">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3c63e31cf0f_1_838"/>
          <p:cNvSpPr/>
          <p:nvPr/>
        </p:nvSpPr>
        <p:spPr>
          <a:xfrm>
            <a:off x="457200" y="4079428"/>
            <a:ext cx="320100" cy="320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6B5A"/>
              </a:buClr>
              <a:buSzPts val="1400"/>
              <a:buFont typeface="Arial"/>
              <a:buNone/>
            </a:pPr>
            <a:r>
              <a:rPr b="0" i="0" lang="en-US" sz="1400" u="none" cap="none" strike="noStrike">
                <a:solidFill>
                  <a:srgbClr val="006B5A"/>
                </a:solidFill>
                <a:latin typeface="Arial"/>
                <a:ea typeface="Arial"/>
                <a:cs typeface="Arial"/>
                <a:sym typeface="Arial"/>
              </a:rPr>
              <a:t>✓</a:t>
            </a:r>
            <a:endParaRPr b="0" i="0" sz="1400" u="none" cap="none" strike="noStrike">
              <a:solidFill>
                <a:schemeClr val="dk1"/>
              </a:solidFill>
              <a:latin typeface="Calibri"/>
              <a:ea typeface="Calibri"/>
              <a:cs typeface="Calibri"/>
              <a:sym typeface="Calibri"/>
            </a:endParaRPr>
          </a:p>
        </p:txBody>
      </p:sp>
      <p:sp>
        <p:nvSpPr>
          <p:cNvPr id="60" name="Google Shape;60;g3c63e31cf0f_1_838"/>
          <p:cNvSpPr/>
          <p:nvPr/>
        </p:nvSpPr>
        <p:spPr>
          <a:xfrm>
            <a:off x="914400" y="4079428"/>
            <a:ext cx="2743200" cy="27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300"/>
              <a:buFont typeface="Arial"/>
              <a:buNone/>
            </a:pPr>
            <a:r>
              <a:rPr b="1" i="0" lang="en-US" sz="1300" u="none" cap="none" strike="noStrike">
                <a:solidFill>
                  <a:srgbClr val="1A1A1A"/>
                </a:solidFill>
                <a:latin typeface="Arial"/>
                <a:ea typeface="Arial"/>
                <a:cs typeface="Arial"/>
                <a:sym typeface="Arial"/>
              </a:rPr>
              <a:t>Open banking maturity</a:t>
            </a:r>
            <a:endParaRPr b="0" i="0" sz="1300" u="none" cap="none" strike="noStrike">
              <a:solidFill>
                <a:schemeClr val="dk1"/>
              </a:solidFill>
              <a:latin typeface="Calibri"/>
              <a:ea typeface="Calibri"/>
              <a:cs typeface="Calibri"/>
              <a:sym typeface="Calibri"/>
            </a:endParaRPr>
          </a:p>
        </p:txBody>
      </p:sp>
      <p:sp>
        <p:nvSpPr>
          <p:cNvPr id="61" name="Google Shape;61;g3c63e31cf0f_1_838"/>
          <p:cNvSpPr/>
          <p:nvPr/>
        </p:nvSpPr>
        <p:spPr>
          <a:xfrm>
            <a:off x="914400" y="4348211"/>
            <a:ext cx="7498200" cy="27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1000"/>
              <a:buFont typeface="Arial"/>
              <a:buNone/>
            </a:pPr>
            <a:r>
              <a:rPr lang="en-US" sz="1000">
                <a:solidFill>
                  <a:srgbClr val="1A1A1A"/>
                </a:solidFill>
              </a:rPr>
              <a:t>Assumes API integrations not yet available. Product vision leans into benefits of open banking but does not depend on its availability. Consent data initiative can be pulled forward if open banking capabilities are available sooner</a:t>
            </a:r>
            <a:endParaRPr b="0" i="0" sz="1000" u="none" cap="none" strike="noStrike">
              <a:solidFill>
                <a:schemeClr val="dk1"/>
              </a:solidFill>
              <a:latin typeface="Calibri"/>
              <a:ea typeface="Calibri"/>
              <a:cs typeface="Calibri"/>
              <a:sym typeface="Calibri"/>
            </a:endParaRPr>
          </a:p>
        </p:txBody>
      </p:sp>
      <p:sp>
        <p:nvSpPr>
          <p:cNvPr id="62" name="Google Shape;62;g3c63e31cf0f_1_838"/>
          <p:cNvSpPr/>
          <p:nvPr/>
        </p:nvSpPr>
        <p:spPr>
          <a:xfrm>
            <a:off x="0" y="0"/>
            <a:ext cx="137100" cy="51480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g3c63e31cf0f_1_838" title="ChatGPT Image Feb 6, 2026, 10_45_01 AM.png"/>
          <p:cNvPicPr preferRelativeResize="0"/>
          <p:nvPr/>
        </p:nvPicPr>
        <p:blipFill>
          <a:blip r:embed="rId3">
            <a:alphaModFix/>
          </a:blip>
          <a:stretch>
            <a:fillRect/>
          </a:stretch>
        </p:blipFill>
        <p:spPr>
          <a:xfrm>
            <a:off x="212121" y="58853"/>
            <a:ext cx="1097303" cy="731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3c63e31cf0f_1_9"/>
          <p:cNvSpPr/>
          <p:nvPr/>
        </p:nvSpPr>
        <p:spPr>
          <a:xfrm>
            <a:off x="457200" y="1005840"/>
            <a:ext cx="73152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3200"/>
              <a:buFont typeface="Arial"/>
              <a:buNone/>
            </a:pPr>
            <a:r>
              <a:rPr b="1" lang="en-US" sz="3200">
                <a:solidFill>
                  <a:srgbClr val="1A1A1A"/>
                </a:solidFill>
              </a:rPr>
              <a:t>The Problem to Solve</a:t>
            </a:r>
            <a:endParaRPr b="0" i="0" sz="3200" u="none" cap="none" strike="noStrike">
              <a:solidFill>
                <a:schemeClr val="dk1"/>
              </a:solidFill>
              <a:latin typeface="Calibri"/>
              <a:ea typeface="Calibri"/>
              <a:cs typeface="Calibri"/>
              <a:sym typeface="Calibri"/>
            </a:endParaRPr>
          </a:p>
        </p:txBody>
      </p:sp>
      <p:sp>
        <p:nvSpPr>
          <p:cNvPr id="70" name="Google Shape;70;g3c63e31cf0f_1_9"/>
          <p:cNvSpPr/>
          <p:nvPr/>
        </p:nvSpPr>
        <p:spPr>
          <a:xfrm>
            <a:off x="457200" y="1600200"/>
            <a:ext cx="914400" cy="73200"/>
          </a:xfrm>
          <a:prstGeom prst="rect">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3c63e31cf0f_1_9"/>
          <p:cNvSpPr/>
          <p:nvPr/>
        </p:nvSpPr>
        <p:spPr>
          <a:xfrm>
            <a:off x="1371600" y="1600200"/>
            <a:ext cx="457200" cy="73200"/>
          </a:xfrm>
          <a:prstGeom prst="rect">
            <a:avLst/>
          </a:prstGeom>
          <a:solidFill>
            <a:srgbClr val="E639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3c63e31cf0f_1_9"/>
          <p:cNvSpPr/>
          <p:nvPr/>
        </p:nvSpPr>
        <p:spPr>
          <a:xfrm>
            <a:off x="0" y="0"/>
            <a:ext cx="137100" cy="51480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g3c63e31cf0f_1_9" title="ChatGPT Image Feb 6, 2026, 10_45_01 AM.png"/>
          <p:cNvPicPr preferRelativeResize="0"/>
          <p:nvPr/>
        </p:nvPicPr>
        <p:blipFill>
          <a:blip r:embed="rId3">
            <a:alphaModFix/>
          </a:blip>
          <a:stretch>
            <a:fillRect/>
          </a:stretch>
        </p:blipFill>
        <p:spPr>
          <a:xfrm>
            <a:off x="212121" y="58853"/>
            <a:ext cx="1097303" cy="731525"/>
          </a:xfrm>
          <a:prstGeom prst="rect">
            <a:avLst/>
          </a:prstGeom>
          <a:noFill/>
          <a:ln>
            <a:noFill/>
          </a:ln>
        </p:spPr>
      </p:pic>
      <p:sp>
        <p:nvSpPr>
          <p:cNvPr id="74" name="Google Shape;74;g3c63e31cf0f_1_9"/>
          <p:cNvSpPr txBox="1"/>
          <p:nvPr/>
        </p:nvSpPr>
        <p:spPr>
          <a:xfrm>
            <a:off x="457200" y="2711150"/>
            <a:ext cx="7366800" cy="225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US" sz="1200">
                <a:solidFill>
                  <a:schemeClr val="dk1"/>
                </a:solidFill>
              </a:rPr>
              <a:t>Where aggregators may fall short</a:t>
            </a:r>
            <a:endParaRPr b="1" sz="1200">
              <a:solidFill>
                <a:schemeClr val="dk1"/>
              </a:solidFill>
            </a:endParaRPr>
          </a:p>
          <a:p>
            <a:pPr indent="-304800" lvl="0" marL="457200" rtl="0" algn="l">
              <a:spcBef>
                <a:spcPts val="120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Price-only focus : Customers pick cheapest, not best-fit → under-insurance &amp; claim surprises </a:t>
            </a:r>
            <a:endParaRPr sz="1200">
              <a:solidFill>
                <a:schemeClr val="dk1"/>
              </a:solidFill>
              <a:latin typeface="Roboto"/>
              <a:ea typeface="Roboto"/>
              <a:cs typeface="Roboto"/>
              <a:sym typeface="Roboto"/>
            </a:endParaRPr>
          </a:p>
          <a:p>
            <a:pPr indent="0" lvl="0" marL="457200" rtl="0" algn="l">
              <a:spcBef>
                <a:spcPts val="0"/>
              </a:spcBef>
              <a:spcAft>
                <a:spcPts val="0"/>
              </a:spcAft>
              <a:buNone/>
            </a:pPr>
            <a:r>
              <a:t/>
            </a:r>
            <a:endParaRPr sz="1200">
              <a:solidFill>
                <a:schemeClr val="dk1"/>
              </a:solidFill>
              <a:latin typeface="Roboto"/>
              <a:ea typeface="Roboto"/>
              <a:cs typeface="Roboto"/>
              <a:sym typeface="Roboto"/>
            </a:endParaRPr>
          </a:p>
          <a:p>
            <a:pPr indent="-304800" lvl="0" marL="457200" rtl="0" algn="l">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No lifecycle ownership:  Stops at purchase; forgets customers until renewals </a:t>
            </a:r>
            <a:endParaRPr sz="1200">
              <a:solidFill>
                <a:schemeClr val="dk1"/>
              </a:solidFill>
              <a:latin typeface="Roboto"/>
              <a:ea typeface="Roboto"/>
              <a:cs typeface="Roboto"/>
              <a:sym typeface="Roboto"/>
            </a:endParaRPr>
          </a:p>
          <a:p>
            <a:pPr indent="0" lvl="0" marL="457200" rtl="0" algn="l">
              <a:spcBef>
                <a:spcPts val="0"/>
              </a:spcBef>
              <a:spcAft>
                <a:spcPts val="0"/>
              </a:spcAft>
              <a:buNone/>
            </a:pPr>
            <a:r>
              <a:t/>
            </a:r>
            <a:endParaRPr sz="1200">
              <a:solidFill>
                <a:schemeClr val="dk1"/>
              </a:solidFill>
              <a:latin typeface="Roboto"/>
              <a:ea typeface="Roboto"/>
              <a:cs typeface="Roboto"/>
              <a:sym typeface="Roboto"/>
            </a:endParaRPr>
          </a:p>
          <a:p>
            <a:pPr indent="-304800" lvl="0" marL="457200" rtl="0" algn="l">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Thin, volatile economics with high re‑shopping and support costs </a:t>
            </a:r>
            <a:endParaRPr sz="1200">
              <a:solidFill>
                <a:schemeClr val="dk1"/>
              </a:solidFill>
              <a:latin typeface="Roboto"/>
              <a:ea typeface="Roboto"/>
              <a:cs typeface="Roboto"/>
              <a:sym typeface="Roboto"/>
            </a:endParaRPr>
          </a:p>
          <a:p>
            <a:pPr indent="0" lvl="0" marL="457200" rtl="0" algn="l">
              <a:spcBef>
                <a:spcPts val="0"/>
              </a:spcBef>
              <a:spcAft>
                <a:spcPts val="0"/>
              </a:spcAft>
              <a:buNone/>
            </a:pPr>
            <a:r>
              <a:t/>
            </a:r>
            <a:endParaRPr sz="1200">
              <a:solidFill>
                <a:schemeClr val="dk1"/>
              </a:solidFill>
              <a:latin typeface="Roboto"/>
              <a:ea typeface="Roboto"/>
              <a:cs typeface="Roboto"/>
              <a:sym typeface="Roboto"/>
            </a:endParaRPr>
          </a:p>
          <a:p>
            <a:pPr indent="-304800" lvl="0" marL="457200" rtl="0" algn="l">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Low trust and low loyalty: Deal‑finders perception resulting in difficulty to build repeat usage, crossel and brand equity</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sz="1200">
              <a:solidFill>
                <a:schemeClr val="dk1"/>
              </a:solidFill>
              <a:latin typeface="Roboto"/>
              <a:ea typeface="Roboto"/>
              <a:cs typeface="Roboto"/>
              <a:sym typeface="Roboto"/>
            </a:endParaRPr>
          </a:p>
        </p:txBody>
      </p:sp>
      <p:sp>
        <p:nvSpPr>
          <p:cNvPr id="75" name="Google Shape;75;g3c63e31cf0f_1_9"/>
          <p:cNvSpPr txBox="1"/>
          <p:nvPr/>
        </p:nvSpPr>
        <p:spPr>
          <a:xfrm>
            <a:off x="457200" y="1884150"/>
            <a:ext cx="8034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t>Aggregators optimise for price and transactions, but fail to earn trust or repeat usage — leaving long-term value on the table </a:t>
            </a:r>
            <a:endParaRPr b="1" sz="1000"/>
          </a:p>
        </p:txBody>
      </p:sp>
      <p:sp>
        <p:nvSpPr>
          <p:cNvPr id="76" name="Google Shape;76;g3c63e31cf0f_1_9"/>
          <p:cNvSpPr txBox="1"/>
          <p:nvPr/>
        </p:nvSpPr>
        <p:spPr>
          <a:xfrm>
            <a:off x="554850" y="4744629"/>
            <a:ext cx="8034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1100"/>
              <a:t>Supporting research available in Appendix 1</a:t>
            </a:r>
            <a:endParaRPr b="1" i="1" sz="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graphicFrame>
        <p:nvGraphicFramePr>
          <p:cNvPr id="82" name="Google Shape;82;g3c68974144c_0_54"/>
          <p:cNvGraphicFramePr/>
          <p:nvPr/>
        </p:nvGraphicFramePr>
        <p:xfrm>
          <a:off x="172925" y="1169175"/>
          <a:ext cx="3000000" cy="3000000"/>
        </p:xfrm>
        <a:graphic>
          <a:graphicData uri="http://schemas.openxmlformats.org/drawingml/2006/table">
            <a:tbl>
              <a:tblPr>
                <a:noFill/>
                <a:tableStyleId>{652BA73F-92DA-4E87-A929-F4F03513C277}</a:tableStyleId>
              </a:tblPr>
              <a:tblGrid>
                <a:gridCol w="1759625"/>
                <a:gridCol w="1759625"/>
                <a:gridCol w="1759625"/>
                <a:gridCol w="1759625"/>
                <a:gridCol w="1759625"/>
              </a:tblGrid>
              <a:tr h="342375">
                <a:tc>
                  <a:txBody>
                    <a:bodyPr/>
                    <a:lstStyle/>
                    <a:p>
                      <a:pPr indent="0" lvl="0" marL="0" rtl="0" algn="ctr">
                        <a:lnSpc>
                          <a:spcPct val="115000"/>
                        </a:lnSpc>
                        <a:spcBef>
                          <a:spcPts val="0"/>
                        </a:spcBef>
                        <a:spcAft>
                          <a:spcPts val="0"/>
                        </a:spcAft>
                        <a:buNone/>
                      </a:pPr>
                      <a:r>
                        <a:rPr b="1" lang="en-US" sz="1100"/>
                        <a:t>Company</a:t>
                      </a:r>
                      <a:endParaRPr b="1" sz="1100"/>
                    </a:p>
                  </a:txBody>
                  <a:tcPr marT="91425" marB="91425" marR="91425" marL="91425"/>
                </a:tc>
                <a:tc>
                  <a:txBody>
                    <a:bodyPr/>
                    <a:lstStyle/>
                    <a:p>
                      <a:pPr indent="0" lvl="0" marL="0" rtl="0" algn="ctr">
                        <a:lnSpc>
                          <a:spcPct val="115000"/>
                        </a:lnSpc>
                        <a:spcBef>
                          <a:spcPts val="0"/>
                        </a:spcBef>
                        <a:spcAft>
                          <a:spcPts val="0"/>
                        </a:spcAft>
                        <a:buNone/>
                      </a:pPr>
                      <a:r>
                        <a:rPr b="1" lang="en-US" sz="1100"/>
                        <a:t>Primary ICP</a:t>
                      </a:r>
                      <a:endParaRPr b="1" sz="1100"/>
                    </a:p>
                  </a:txBody>
                  <a:tcPr marT="91425" marB="91425" marR="91425" marL="91425"/>
                </a:tc>
                <a:tc>
                  <a:txBody>
                    <a:bodyPr/>
                    <a:lstStyle/>
                    <a:p>
                      <a:pPr indent="0" lvl="0" marL="0" rtl="0" algn="ctr">
                        <a:lnSpc>
                          <a:spcPct val="115000"/>
                        </a:lnSpc>
                        <a:spcBef>
                          <a:spcPts val="0"/>
                        </a:spcBef>
                        <a:spcAft>
                          <a:spcPts val="0"/>
                        </a:spcAft>
                        <a:buNone/>
                      </a:pPr>
                      <a:r>
                        <a:rPr b="1" lang="en-US" sz="1100"/>
                        <a:t>Core Positioning</a:t>
                      </a:r>
                      <a:endParaRPr b="1" sz="1100"/>
                    </a:p>
                  </a:txBody>
                  <a:tcPr marT="91425" marB="91425" marR="91425" marL="91425"/>
                </a:tc>
                <a:tc>
                  <a:txBody>
                    <a:bodyPr/>
                    <a:lstStyle/>
                    <a:p>
                      <a:pPr indent="0" lvl="0" marL="0" rtl="0" algn="ctr">
                        <a:lnSpc>
                          <a:spcPct val="115000"/>
                        </a:lnSpc>
                        <a:spcBef>
                          <a:spcPts val="0"/>
                        </a:spcBef>
                        <a:spcAft>
                          <a:spcPts val="0"/>
                        </a:spcAft>
                        <a:buNone/>
                      </a:pPr>
                      <a:r>
                        <a:rPr b="1" lang="en-US" sz="1100"/>
                        <a:t>Similar to Protego</a:t>
                      </a:r>
                      <a:endParaRPr b="1" sz="1100"/>
                    </a:p>
                  </a:txBody>
                  <a:tcPr marT="91425" marB="91425" marR="91425" marL="91425"/>
                </a:tc>
                <a:tc>
                  <a:txBody>
                    <a:bodyPr/>
                    <a:lstStyle/>
                    <a:p>
                      <a:pPr indent="0" lvl="0" marL="0" rtl="0" algn="ctr">
                        <a:lnSpc>
                          <a:spcPct val="115000"/>
                        </a:lnSpc>
                        <a:spcBef>
                          <a:spcPts val="0"/>
                        </a:spcBef>
                        <a:spcAft>
                          <a:spcPts val="0"/>
                        </a:spcAft>
                        <a:buNone/>
                      </a:pPr>
                      <a:r>
                        <a:rPr b="1" lang="en-US" sz="1100"/>
                        <a:t>Key Difference vs Protego</a:t>
                      </a:r>
                      <a:endParaRPr b="1" sz="1100"/>
                    </a:p>
                  </a:txBody>
                  <a:tcPr marT="91425" marB="91425" marR="91425" marL="91425"/>
                </a:tc>
              </a:tr>
              <a:tr h="381000">
                <a:tc>
                  <a:txBody>
                    <a:bodyPr/>
                    <a:lstStyle/>
                    <a:p>
                      <a:pPr indent="0" lvl="0" marL="0" rtl="0" algn="l">
                        <a:spcBef>
                          <a:spcPts val="0"/>
                        </a:spcBef>
                        <a:spcAft>
                          <a:spcPts val="0"/>
                        </a:spcAft>
                        <a:buNone/>
                      </a:pPr>
                      <a:r>
                        <a:rPr b="1" lang="en-US" sz="1100"/>
                        <a:t>Protego.ae</a:t>
                      </a:r>
                      <a:endParaRPr b="1" sz="1100"/>
                    </a:p>
                  </a:txBody>
                  <a:tcPr marT="91425" marB="91425" marR="91425" marL="91425"/>
                </a:tc>
                <a:tc>
                  <a:txBody>
                    <a:bodyPr/>
                    <a:lstStyle/>
                    <a:p>
                      <a:pPr indent="0" lvl="0" marL="0" rtl="0" algn="l">
                        <a:spcBef>
                          <a:spcPts val="0"/>
                        </a:spcBef>
                        <a:spcAft>
                          <a:spcPts val="0"/>
                        </a:spcAft>
                        <a:buNone/>
                      </a:pPr>
                      <a:r>
                        <a:rPr lang="en-US" sz="1100"/>
                        <a:t>Mass-affluent, banked UAE residents &amp; families</a:t>
                      </a:r>
                      <a:endParaRPr sz="1100"/>
                    </a:p>
                  </a:txBody>
                  <a:tcPr marT="91425" marB="91425" marR="91425" marL="91425"/>
                </a:tc>
                <a:tc>
                  <a:txBody>
                    <a:bodyPr/>
                    <a:lstStyle/>
                    <a:p>
                      <a:pPr indent="0" lvl="0" marL="0" rtl="0" algn="l">
                        <a:spcBef>
                          <a:spcPts val="0"/>
                        </a:spcBef>
                        <a:spcAft>
                          <a:spcPts val="0"/>
                        </a:spcAft>
                        <a:buNone/>
                      </a:pPr>
                      <a:r>
                        <a:rPr lang="en-US" sz="1100"/>
                        <a:t>Bank-backed, trusted digital insurance broker focused on simplicity</a:t>
                      </a:r>
                      <a:endParaRPr sz="1100"/>
                    </a:p>
                  </a:txBody>
                  <a:tcPr marT="91425" marB="91425" marR="91425" marL="91425"/>
                </a:tc>
                <a:tc>
                  <a:txBody>
                    <a:bodyPr/>
                    <a:lstStyle/>
                    <a:p>
                      <a:pPr indent="0" lvl="0" marL="0" rtl="0" algn="l">
                        <a:spcBef>
                          <a:spcPts val="0"/>
                        </a:spcBef>
                        <a:spcAft>
                          <a:spcPts val="0"/>
                        </a:spcAft>
                        <a:buNone/>
                      </a:pPr>
                      <a:r>
                        <a:rPr lang="en-US" sz="1100"/>
                        <a:t>—</a:t>
                      </a:r>
                      <a:endParaRPr sz="1100"/>
                    </a:p>
                  </a:txBody>
                  <a:tcPr marT="91425" marB="91425" marR="91425" marL="91425"/>
                </a:tc>
                <a:tc>
                  <a:txBody>
                    <a:bodyPr/>
                    <a:lstStyle/>
                    <a:p>
                      <a:pPr indent="0" lvl="0" marL="0" rtl="0" algn="l">
                        <a:spcBef>
                          <a:spcPts val="0"/>
                        </a:spcBef>
                        <a:spcAft>
                          <a:spcPts val="0"/>
                        </a:spcAft>
                        <a:buNone/>
                      </a:pPr>
                      <a:r>
                        <a:rPr lang="en-US" sz="1100"/>
                        <a:t>—</a:t>
                      </a:r>
                      <a:endParaRPr sz="1100"/>
                    </a:p>
                  </a:txBody>
                  <a:tcPr marT="91425" marB="91425" marR="91425" marL="91425"/>
                </a:tc>
              </a:tr>
              <a:tr h="381000">
                <a:tc>
                  <a:txBody>
                    <a:bodyPr/>
                    <a:lstStyle/>
                    <a:p>
                      <a:pPr indent="0" lvl="0" marL="0" rtl="0" algn="l">
                        <a:spcBef>
                          <a:spcPts val="0"/>
                        </a:spcBef>
                        <a:spcAft>
                          <a:spcPts val="0"/>
                        </a:spcAft>
                        <a:buNone/>
                      </a:pPr>
                      <a:r>
                        <a:rPr b="1" lang="en-US" sz="1100"/>
                        <a:t>Policybazaar.ae</a:t>
                      </a:r>
                      <a:endParaRPr b="1" sz="1100"/>
                    </a:p>
                  </a:txBody>
                  <a:tcPr marT="91425" marB="91425" marR="91425" marL="91425"/>
                </a:tc>
                <a:tc>
                  <a:txBody>
                    <a:bodyPr/>
                    <a:lstStyle/>
                    <a:p>
                      <a:pPr indent="0" lvl="0" marL="0" rtl="0" algn="l">
                        <a:spcBef>
                          <a:spcPts val="0"/>
                        </a:spcBef>
                        <a:spcAft>
                          <a:spcPts val="0"/>
                        </a:spcAft>
                        <a:buNone/>
                      </a:pPr>
                      <a:r>
                        <a:rPr lang="en-US" sz="1100"/>
                        <a:t>Price-sensitive retail shoppers</a:t>
                      </a:r>
                      <a:endParaRPr sz="1100"/>
                    </a:p>
                  </a:txBody>
                  <a:tcPr marT="91425" marB="91425" marR="91425" marL="91425"/>
                </a:tc>
                <a:tc>
                  <a:txBody>
                    <a:bodyPr/>
                    <a:lstStyle/>
                    <a:p>
                      <a:pPr indent="0" lvl="0" marL="0" rtl="0" algn="l">
                        <a:spcBef>
                          <a:spcPts val="0"/>
                        </a:spcBef>
                        <a:spcAft>
                          <a:spcPts val="0"/>
                        </a:spcAft>
                        <a:buNone/>
                      </a:pPr>
                      <a:r>
                        <a:rPr lang="en-US" sz="1100"/>
                        <a:t>Large-scale insurance marketplace</a:t>
                      </a:r>
                      <a:endParaRPr sz="1100"/>
                    </a:p>
                  </a:txBody>
                  <a:tcPr marT="91425" marB="91425" marR="91425" marL="91425"/>
                </a:tc>
                <a:tc>
                  <a:txBody>
                    <a:bodyPr/>
                    <a:lstStyle/>
                    <a:p>
                      <a:pPr indent="0" lvl="0" marL="0" rtl="0" algn="l">
                        <a:spcBef>
                          <a:spcPts val="0"/>
                        </a:spcBef>
                        <a:spcAft>
                          <a:spcPts val="0"/>
                        </a:spcAft>
                        <a:buNone/>
                      </a:pPr>
                      <a:r>
                        <a:rPr lang="en-US" sz="1100"/>
                        <a:t>Compare &amp; buy across insurers</a:t>
                      </a:r>
                      <a:endParaRPr sz="1100"/>
                    </a:p>
                  </a:txBody>
                  <a:tcPr marT="91425" marB="91425" marR="91425" marL="91425"/>
                </a:tc>
                <a:tc>
                  <a:txBody>
                    <a:bodyPr/>
                    <a:lstStyle/>
                    <a:p>
                      <a:pPr indent="0" lvl="0" marL="0" rtl="0" algn="l">
                        <a:spcBef>
                          <a:spcPts val="0"/>
                        </a:spcBef>
                        <a:spcAft>
                          <a:spcPts val="0"/>
                        </a:spcAft>
                        <a:buNone/>
                      </a:pPr>
                      <a:r>
                        <a:rPr lang="en-US" sz="1100"/>
                        <a:t>Competes on </a:t>
                      </a:r>
                      <a:r>
                        <a:rPr b="1" lang="en-US" sz="1100"/>
                        <a:t>scale &amp; price breadth</a:t>
                      </a:r>
                      <a:r>
                        <a:rPr lang="en-US" sz="1100"/>
                        <a:t>, not trust or guidance</a:t>
                      </a:r>
                      <a:endParaRPr sz="1100"/>
                    </a:p>
                  </a:txBody>
                  <a:tcPr marT="91425" marB="91425" marR="91425" marL="91425"/>
                </a:tc>
              </a:tr>
              <a:tr h="381000">
                <a:tc>
                  <a:txBody>
                    <a:bodyPr/>
                    <a:lstStyle/>
                    <a:p>
                      <a:pPr indent="0" lvl="0" marL="0" rtl="0" algn="l">
                        <a:spcBef>
                          <a:spcPts val="0"/>
                        </a:spcBef>
                        <a:spcAft>
                          <a:spcPts val="0"/>
                        </a:spcAft>
                        <a:buNone/>
                      </a:pPr>
                      <a:r>
                        <a:rPr b="1" lang="en-US" sz="1100"/>
                        <a:t>Policysouq</a:t>
                      </a:r>
                      <a:endParaRPr b="1" sz="1100"/>
                    </a:p>
                  </a:txBody>
                  <a:tcPr marT="91425" marB="91425" marR="91425" marL="91425"/>
                </a:tc>
                <a:tc>
                  <a:txBody>
                    <a:bodyPr/>
                    <a:lstStyle/>
                    <a:p>
                      <a:pPr indent="0" lvl="0" marL="0" rtl="0" algn="l">
                        <a:spcBef>
                          <a:spcPts val="0"/>
                        </a:spcBef>
                        <a:spcAft>
                          <a:spcPts val="0"/>
                        </a:spcAft>
                        <a:buNone/>
                      </a:pPr>
                      <a:r>
                        <a:rPr lang="en-US" sz="1100"/>
                        <a:t>Fast quote seekers</a:t>
                      </a:r>
                      <a:endParaRPr sz="1100"/>
                    </a:p>
                  </a:txBody>
                  <a:tcPr marT="91425" marB="91425" marR="91425" marL="91425"/>
                </a:tc>
                <a:tc>
                  <a:txBody>
                    <a:bodyPr/>
                    <a:lstStyle/>
                    <a:p>
                      <a:pPr indent="0" lvl="0" marL="0" rtl="0" algn="l">
                        <a:spcBef>
                          <a:spcPts val="0"/>
                        </a:spcBef>
                        <a:spcAft>
                          <a:spcPts val="0"/>
                        </a:spcAft>
                        <a:buNone/>
                      </a:pPr>
                      <a:r>
                        <a:rPr lang="en-US" sz="1100"/>
                        <a:t>Transactional comparison engine</a:t>
                      </a:r>
                      <a:endParaRPr sz="1100"/>
                    </a:p>
                  </a:txBody>
                  <a:tcPr marT="91425" marB="91425" marR="91425" marL="91425"/>
                </a:tc>
                <a:tc>
                  <a:txBody>
                    <a:bodyPr/>
                    <a:lstStyle/>
                    <a:p>
                      <a:pPr indent="0" lvl="0" marL="0" rtl="0" algn="l">
                        <a:spcBef>
                          <a:spcPts val="0"/>
                        </a:spcBef>
                        <a:spcAft>
                          <a:spcPts val="0"/>
                        </a:spcAft>
                        <a:buNone/>
                      </a:pPr>
                      <a:r>
                        <a:rPr lang="en-US" sz="1100"/>
                        <a:t>Similar quote → compare → buy flow</a:t>
                      </a:r>
                      <a:endParaRPr sz="1100"/>
                    </a:p>
                  </a:txBody>
                  <a:tcPr marT="91425" marB="91425" marR="91425" marL="91425"/>
                </a:tc>
                <a:tc>
                  <a:txBody>
                    <a:bodyPr/>
                    <a:lstStyle/>
                    <a:p>
                      <a:pPr indent="0" lvl="0" marL="0" rtl="0" algn="l">
                        <a:spcBef>
                          <a:spcPts val="0"/>
                        </a:spcBef>
                        <a:spcAft>
                          <a:spcPts val="0"/>
                        </a:spcAft>
                        <a:buNone/>
                      </a:pPr>
                      <a:r>
                        <a:rPr lang="en-US" sz="1100"/>
                        <a:t>More </a:t>
                      </a:r>
                      <a:r>
                        <a:rPr b="1" lang="en-US" sz="1100"/>
                        <a:t>price-driven, low-relationship</a:t>
                      </a:r>
                      <a:endParaRPr b="1" sz="1100"/>
                    </a:p>
                  </a:txBody>
                  <a:tcPr marT="91425" marB="91425" marR="91425" marL="91425"/>
                </a:tc>
              </a:tr>
              <a:tr h="381000">
                <a:tc>
                  <a:txBody>
                    <a:bodyPr/>
                    <a:lstStyle/>
                    <a:p>
                      <a:pPr indent="0" lvl="0" marL="0" rtl="0" algn="l">
                        <a:spcBef>
                          <a:spcPts val="0"/>
                        </a:spcBef>
                        <a:spcAft>
                          <a:spcPts val="0"/>
                        </a:spcAft>
                        <a:buNone/>
                      </a:pPr>
                      <a:r>
                        <a:rPr b="1" lang="en-US" sz="1100"/>
                        <a:t>InsuranceMarket.ae</a:t>
                      </a:r>
                      <a:endParaRPr b="1" sz="1100"/>
                    </a:p>
                  </a:txBody>
                  <a:tcPr marT="91425" marB="91425" marR="91425" marL="91425"/>
                </a:tc>
                <a:tc>
                  <a:txBody>
                    <a:bodyPr/>
                    <a:lstStyle/>
                    <a:p>
                      <a:pPr indent="0" lvl="0" marL="0" rtl="0" algn="l">
                        <a:spcBef>
                          <a:spcPts val="0"/>
                        </a:spcBef>
                        <a:spcAft>
                          <a:spcPts val="0"/>
                        </a:spcAft>
                        <a:buNone/>
                      </a:pPr>
                      <a:r>
                        <a:rPr lang="en-US" sz="1100"/>
                        <a:t>Service-oriented consumers</a:t>
                      </a:r>
                      <a:endParaRPr sz="1100"/>
                    </a:p>
                  </a:txBody>
                  <a:tcPr marT="91425" marB="91425" marR="91425" marL="91425"/>
                </a:tc>
                <a:tc>
                  <a:txBody>
                    <a:bodyPr/>
                    <a:lstStyle/>
                    <a:p>
                      <a:pPr indent="0" lvl="0" marL="0" rtl="0" algn="l">
                        <a:spcBef>
                          <a:spcPts val="0"/>
                        </a:spcBef>
                        <a:spcAft>
                          <a:spcPts val="0"/>
                        </a:spcAft>
                        <a:buNone/>
                      </a:pPr>
                      <a:r>
                        <a:rPr lang="en-US" sz="1100"/>
                        <a:t>High-touch broker with strong brand &amp; assistance</a:t>
                      </a:r>
                      <a:endParaRPr sz="1100"/>
                    </a:p>
                  </a:txBody>
                  <a:tcPr marT="91425" marB="91425" marR="91425" marL="91425"/>
                </a:tc>
                <a:tc>
                  <a:txBody>
                    <a:bodyPr/>
                    <a:lstStyle/>
                    <a:p>
                      <a:pPr indent="0" lvl="0" marL="0" rtl="0" algn="l">
                        <a:spcBef>
                          <a:spcPts val="0"/>
                        </a:spcBef>
                        <a:spcAft>
                          <a:spcPts val="0"/>
                        </a:spcAft>
                        <a:buNone/>
                      </a:pPr>
                      <a:r>
                        <a:rPr lang="en-US" sz="1100"/>
                        <a:t>Same product lines</a:t>
                      </a:r>
                      <a:endParaRPr sz="1100"/>
                    </a:p>
                  </a:txBody>
                  <a:tcPr marT="91425" marB="91425" marR="91425" marL="91425"/>
                </a:tc>
                <a:tc>
                  <a:txBody>
                    <a:bodyPr/>
                    <a:lstStyle/>
                    <a:p>
                      <a:pPr indent="0" lvl="0" marL="0" rtl="0" algn="l">
                        <a:spcBef>
                          <a:spcPts val="0"/>
                        </a:spcBef>
                        <a:spcAft>
                          <a:spcPts val="0"/>
                        </a:spcAft>
                        <a:buNone/>
                      </a:pPr>
                      <a:r>
                        <a:rPr lang="en-US" sz="1100"/>
                        <a:t>Wins on </a:t>
                      </a:r>
                      <a:r>
                        <a:rPr b="1" lang="en-US" sz="1100"/>
                        <a:t>human service</a:t>
                      </a:r>
                      <a:r>
                        <a:rPr lang="en-US" sz="1100"/>
                        <a:t>, higher cost to serve</a:t>
                      </a:r>
                      <a:endParaRPr sz="1100"/>
                    </a:p>
                  </a:txBody>
                  <a:tcPr marT="91425" marB="91425" marR="91425" marL="91425"/>
                </a:tc>
              </a:tr>
              <a:tr h="381000">
                <a:tc>
                  <a:txBody>
                    <a:bodyPr/>
                    <a:lstStyle/>
                    <a:p>
                      <a:pPr indent="0" lvl="0" marL="0" rtl="0" algn="l">
                        <a:spcBef>
                          <a:spcPts val="0"/>
                        </a:spcBef>
                        <a:spcAft>
                          <a:spcPts val="0"/>
                        </a:spcAft>
                        <a:buNone/>
                      </a:pPr>
                      <a:r>
                        <a:rPr b="1" lang="en-US" sz="1100"/>
                        <a:t>YallaCompare</a:t>
                      </a:r>
                      <a:endParaRPr b="1" sz="1100"/>
                    </a:p>
                  </a:txBody>
                  <a:tcPr marT="91425" marB="91425" marR="91425" marL="91425"/>
                </a:tc>
                <a:tc>
                  <a:txBody>
                    <a:bodyPr/>
                    <a:lstStyle/>
                    <a:p>
                      <a:pPr indent="0" lvl="0" marL="0" rtl="0" algn="l">
                        <a:spcBef>
                          <a:spcPts val="0"/>
                        </a:spcBef>
                        <a:spcAft>
                          <a:spcPts val="0"/>
                        </a:spcAft>
                        <a:buNone/>
                      </a:pPr>
                      <a:r>
                        <a:rPr lang="en-US" sz="1100"/>
                        <a:t>Multi-product financial shoppers</a:t>
                      </a:r>
                      <a:endParaRPr sz="1100"/>
                    </a:p>
                  </a:txBody>
                  <a:tcPr marT="91425" marB="91425" marR="91425" marL="91425"/>
                </a:tc>
                <a:tc>
                  <a:txBody>
                    <a:bodyPr/>
                    <a:lstStyle/>
                    <a:p>
                      <a:pPr indent="0" lvl="0" marL="0" rtl="0" algn="l">
                        <a:spcBef>
                          <a:spcPts val="0"/>
                        </a:spcBef>
                        <a:spcAft>
                          <a:spcPts val="0"/>
                        </a:spcAft>
                        <a:buNone/>
                      </a:pPr>
                      <a:r>
                        <a:rPr lang="en-US" sz="1100"/>
                        <a:t>Financial comparison across insurance &amp; banking</a:t>
                      </a:r>
                      <a:endParaRPr sz="1100"/>
                    </a:p>
                  </a:txBody>
                  <a:tcPr marT="91425" marB="91425" marR="91425" marL="91425"/>
                </a:tc>
                <a:tc>
                  <a:txBody>
                    <a:bodyPr/>
                    <a:lstStyle/>
                    <a:p>
                      <a:pPr indent="0" lvl="0" marL="0" rtl="0" algn="l">
                        <a:spcBef>
                          <a:spcPts val="0"/>
                        </a:spcBef>
                        <a:spcAft>
                          <a:spcPts val="0"/>
                        </a:spcAft>
                        <a:buNone/>
                      </a:pPr>
                      <a:r>
                        <a:rPr lang="en-US" sz="1100"/>
                        <a:t>Insurance comparison present</a:t>
                      </a:r>
                      <a:endParaRPr sz="1100"/>
                    </a:p>
                  </a:txBody>
                  <a:tcPr marT="91425" marB="91425" marR="91425" marL="91425"/>
                </a:tc>
                <a:tc>
                  <a:txBody>
                    <a:bodyPr/>
                    <a:lstStyle/>
                    <a:p>
                      <a:pPr indent="0" lvl="0" marL="0" rtl="0" algn="l">
                        <a:spcBef>
                          <a:spcPts val="0"/>
                        </a:spcBef>
                        <a:spcAft>
                          <a:spcPts val="0"/>
                        </a:spcAft>
                        <a:buNone/>
                      </a:pPr>
                      <a:r>
                        <a:rPr lang="en-US" sz="1100"/>
                        <a:t>Insurance is </a:t>
                      </a:r>
                      <a:r>
                        <a:rPr b="1" lang="en-US" sz="1100"/>
                        <a:t>not core</a:t>
                      </a:r>
                      <a:r>
                        <a:rPr lang="en-US" sz="1100"/>
                        <a:t>, diluted focus</a:t>
                      </a:r>
                      <a:endParaRPr sz="1100"/>
                    </a:p>
                  </a:txBody>
                  <a:tcPr marT="91425" marB="91425" marR="91425" marL="91425"/>
                </a:tc>
              </a:tr>
            </a:tbl>
          </a:graphicData>
        </a:graphic>
      </p:graphicFrame>
      <p:sp>
        <p:nvSpPr>
          <p:cNvPr id="83" name="Google Shape;83;g3c68974144c_0_54"/>
          <p:cNvSpPr/>
          <p:nvPr/>
        </p:nvSpPr>
        <p:spPr>
          <a:xfrm>
            <a:off x="172925" y="298615"/>
            <a:ext cx="73152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3200"/>
              <a:buFont typeface="Arial"/>
              <a:buNone/>
            </a:pPr>
            <a:r>
              <a:rPr b="1" lang="en-US" sz="3200">
                <a:solidFill>
                  <a:srgbClr val="1A1A1A"/>
                </a:solidFill>
              </a:rPr>
              <a:t>Competitive landscape</a:t>
            </a:r>
            <a:endParaRPr b="0" i="0" sz="3200" u="none" cap="none" strike="noStrike">
              <a:solidFill>
                <a:schemeClr val="dk1"/>
              </a:solidFill>
              <a:latin typeface="Calibri"/>
              <a:ea typeface="Calibri"/>
              <a:cs typeface="Calibri"/>
              <a:sym typeface="Calibri"/>
            </a:endParaRPr>
          </a:p>
        </p:txBody>
      </p:sp>
      <p:sp>
        <p:nvSpPr>
          <p:cNvPr id="84" name="Google Shape;84;g3c68974144c_0_54"/>
          <p:cNvSpPr/>
          <p:nvPr/>
        </p:nvSpPr>
        <p:spPr>
          <a:xfrm>
            <a:off x="172925" y="892975"/>
            <a:ext cx="914400" cy="73200"/>
          </a:xfrm>
          <a:prstGeom prst="rect">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g3c68974144c_0_54"/>
          <p:cNvSpPr/>
          <p:nvPr/>
        </p:nvSpPr>
        <p:spPr>
          <a:xfrm>
            <a:off x="1087325" y="892975"/>
            <a:ext cx="457200" cy="73200"/>
          </a:xfrm>
          <a:prstGeom prst="rect">
            <a:avLst/>
          </a:prstGeom>
          <a:solidFill>
            <a:srgbClr val="E639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3c68974144c_0_74"/>
          <p:cNvSpPr/>
          <p:nvPr/>
        </p:nvSpPr>
        <p:spPr>
          <a:xfrm>
            <a:off x="457200" y="1005840"/>
            <a:ext cx="73152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3200"/>
              <a:buFont typeface="Arial"/>
              <a:buNone/>
            </a:pPr>
            <a:r>
              <a:rPr b="1" lang="en-US" sz="3200">
                <a:solidFill>
                  <a:srgbClr val="1A1A1A"/>
                </a:solidFill>
              </a:rPr>
              <a:t>Market</a:t>
            </a:r>
            <a:r>
              <a:rPr b="1" lang="en-US" sz="3200">
                <a:solidFill>
                  <a:srgbClr val="1A1A1A"/>
                </a:solidFill>
              </a:rPr>
              <a:t> Opportunity</a:t>
            </a:r>
            <a:endParaRPr b="0" i="0" sz="3200" u="none" cap="none" strike="noStrike">
              <a:solidFill>
                <a:schemeClr val="dk1"/>
              </a:solidFill>
              <a:latin typeface="Calibri"/>
              <a:ea typeface="Calibri"/>
              <a:cs typeface="Calibri"/>
              <a:sym typeface="Calibri"/>
            </a:endParaRPr>
          </a:p>
        </p:txBody>
      </p:sp>
      <p:sp>
        <p:nvSpPr>
          <p:cNvPr id="92" name="Google Shape;92;g3c68974144c_0_74"/>
          <p:cNvSpPr/>
          <p:nvPr/>
        </p:nvSpPr>
        <p:spPr>
          <a:xfrm>
            <a:off x="457200" y="1600200"/>
            <a:ext cx="914400" cy="73200"/>
          </a:xfrm>
          <a:prstGeom prst="rect">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3c68974144c_0_74"/>
          <p:cNvSpPr/>
          <p:nvPr/>
        </p:nvSpPr>
        <p:spPr>
          <a:xfrm>
            <a:off x="1371600" y="1600200"/>
            <a:ext cx="457200" cy="73200"/>
          </a:xfrm>
          <a:prstGeom prst="rect">
            <a:avLst/>
          </a:prstGeom>
          <a:solidFill>
            <a:srgbClr val="E639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3c68974144c_0_74"/>
          <p:cNvSpPr/>
          <p:nvPr/>
        </p:nvSpPr>
        <p:spPr>
          <a:xfrm>
            <a:off x="0" y="0"/>
            <a:ext cx="137100" cy="51480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5" name="Google Shape;95;g3c68974144c_0_74" title="ChatGPT Image Feb 6, 2026, 10_45_01 AM.png"/>
          <p:cNvPicPr preferRelativeResize="0"/>
          <p:nvPr/>
        </p:nvPicPr>
        <p:blipFill>
          <a:blip r:embed="rId3">
            <a:alphaModFix/>
          </a:blip>
          <a:stretch>
            <a:fillRect/>
          </a:stretch>
        </p:blipFill>
        <p:spPr>
          <a:xfrm>
            <a:off x="212121" y="58853"/>
            <a:ext cx="1097303" cy="731525"/>
          </a:xfrm>
          <a:prstGeom prst="rect">
            <a:avLst/>
          </a:prstGeom>
          <a:noFill/>
          <a:ln>
            <a:noFill/>
          </a:ln>
        </p:spPr>
      </p:pic>
      <p:sp>
        <p:nvSpPr>
          <p:cNvPr id="96" name="Google Shape;96;g3c68974144c_0_74"/>
          <p:cNvSpPr txBox="1"/>
          <p:nvPr/>
        </p:nvSpPr>
        <p:spPr>
          <a:xfrm>
            <a:off x="425700" y="2006025"/>
            <a:ext cx="7245300" cy="266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MENA insurtech sector is driven by rising digital adoption and a young, tech‑savvy population looking for accessible, efficient, customer‑centric insurance solutions</a:t>
            </a:r>
            <a:endParaRPr sz="1200">
              <a:solidFill>
                <a:schemeClr val="dk1"/>
              </a:solidFill>
              <a:latin typeface="Roboto"/>
              <a:ea typeface="Roboto"/>
              <a:cs typeface="Roboto"/>
              <a:sym typeface="Roboto"/>
            </a:endParaRPr>
          </a:p>
          <a:p>
            <a:pPr indent="0" lvl="0" marL="457200" rtl="0" algn="l">
              <a:spcBef>
                <a:spcPts val="0"/>
              </a:spcBef>
              <a:spcAft>
                <a:spcPts val="0"/>
              </a:spcAft>
              <a:buNone/>
            </a:pPr>
            <a:r>
              <a:t/>
            </a:r>
            <a:endParaRPr sz="1200">
              <a:solidFill>
                <a:schemeClr val="dk1"/>
              </a:solidFill>
              <a:latin typeface="Roboto"/>
              <a:ea typeface="Roboto"/>
              <a:cs typeface="Roboto"/>
              <a:sym typeface="Roboto"/>
            </a:endParaRPr>
          </a:p>
          <a:p>
            <a:pPr indent="-304800" lvl="0" marL="457200" rtl="0" algn="l">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Trusted advisor: Guided needs-based journeys, transparency, recommendation and hybrid expert support</a:t>
            </a:r>
            <a:endParaRPr sz="1200">
              <a:solidFill>
                <a:schemeClr val="dk1"/>
              </a:solidFill>
              <a:latin typeface="Roboto"/>
              <a:ea typeface="Roboto"/>
              <a:cs typeface="Roboto"/>
              <a:sym typeface="Roboto"/>
            </a:endParaRPr>
          </a:p>
          <a:p>
            <a:pPr indent="0" lvl="0" marL="457200" rtl="0" algn="l">
              <a:spcBef>
                <a:spcPts val="0"/>
              </a:spcBef>
              <a:spcAft>
                <a:spcPts val="0"/>
              </a:spcAft>
              <a:buNone/>
            </a:pPr>
            <a:r>
              <a:t/>
            </a:r>
            <a:endParaRPr sz="1200">
              <a:solidFill>
                <a:schemeClr val="dk1"/>
              </a:solidFill>
              <a:latin typeface="Roboto"/>
              <a:ea typeface="Roboto"/>
              <a:cs typeface="Roboto"/>
              <a:sym typeface="Roboto"/>
            </a:endParaRPr>
          </a:p>
          <a:p>
            <a:pPr indent="-304800" lvl="0" marL="457200" rtl="0" algn="l">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Full-lifecycle hub: Coverage wallet, claims tracking, proactive nudges across policy life</a:t>
            </a:r>
            <a:endParaRPr sz="1200">
              <a:solidFill>
                <a:schemeClr val="dk1"/>
              </a:solidFill>
              <a:latin typeface="Roboto"/>
              <a:ea typeface="Roboto"/>
              <a:cs typeface="Roboto"/>
              <a:sym typeface="Roboto"/>
            </a:endParaRPr>
          </a:p>
          <a:p>
            <a:pPr indent="0" lvl="0" marL="457200" rtl="0" algn="l">
              <a:spcBef>
                <a:spcPts val="0"/>
              </a:spcBef>
              <a:spcAft>
                <a:spcPts val="0"/>
              </a:spcAft>
              <a:buNone/>
            </a:pPr>
            <a:r>
              <a:t/>
            </a:r>
            <a:endParaRPr sz="1200">
              <a:solidFill>
                <a:schemeClr val="dk1"/>
              </a:solidFill>
              <a:latin typeface="Roboto"/>
              <a:ea typeface="Roboto"/>
              <a:cs typeface="Roboto"/>
              <a:sym typeface="Roboto"/>
            </a:endParaRPr>
          </a:p>
          <a:p>
            <a:pPr indent="-304800" lvl="0" marL="457200" rtl="0" algn="l">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Embedded Insurance: API partnerships (RAKBANK + external), open banking</a:t>
            </a:r>
            <a:endParaRPr sz="1200">
              <a:solidFill>
                <a:schemeClr val="dk1"/>
              </a:solidFill>
              <a:latin typeface="Roboto"/>
              <a:ea typeface="Roboto"/>
              <a:cs typeface="Roboto"/>
              <a:sym typeface="Roboto"/>
            </a:endParaRPr>
          </a:p>
          <a:p>
            <a:pPr indent="0" lvl="0" marL="457200" rtl="0" algn="l">
              <a:spcBef>
                <a:spcPts val="0"/>
              </a:spcBef>
              <a:spcAft>
                <a:spcPts val="0"/>
              </a:spcAft>
              <a:buNone/>
            </a:pPr>
            <a:r>
              <a:t/>
            </a:r>
            <a:endParaRPr sz="1200">
              <a:solidFill>
                <a:schemeClr val="dk1"/>
              </a:solidFill>
              <a:latin typeface="Roboto"/>
              <a:ea typeface="Roboto"/>
              <a:cs typeface="Roboto"/>
              <a:sym typeface="Roboto"/>
            </a:endParaRPr>
          </a:p>
          <a:p>
            <a:pPr indent="-304800" lvl="0" marL="457200" rtl="0" algn="l">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Everyday companion: Present for life moments, builds repeat usage &amp; brand equity</a:t>
            </a:r>
            <a:endParaRPr sz="1200">
              <a:solidFill>
                <a:schemeClr val="dk1"/>
              </a:solidFill>
              <a:latin typeface="Roboto"/>
              <a:ea typeface="Roboto"/>
              <a:cs typeface="Roboto"/>
              <a:sym typeface="Roboto"/>
            </a:endParaRPr>
          </a:p>
        </p:txBody>
      </p:sp>
      <p:sp>
        <p:nvSpPr>
          <p:cNvPr id="97" name="Google Shape;97;g3c68974144c_0_74"/>
          <p:cNvSpPr txBox="1"/>
          <p:nvPr/>
        </p:nvSpPr>
        <p:spPr>
          <a:xfrm>
            <a:off x="554850" y="4667629"/>
            <a:ext cx="8034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1100"/>
              <a:t>Supporting research available in Appendix 2</a:t>
            </a:r>
            <a:endParaRPr b="1" i="1" sz="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500"/>
        </a:solidFill>
      </p:bgPr>
    </p:bg>
    <p:spTree>
      <p:nvGrpSpPr>
        <p:cNvPr id="102" name="Shape 102"/>
        <p:cNvGrpSpPr/>
        <p:nvPr/>
      </p:nvGrpSpPr>
      <p:grpSpPr>
        <a:xfrm>
          <a:off x="0" y="0"/>
          <a:ext cx="0" cy="0"/>
          <a:chOff x="0" y="0"/>
          <a:chExt cx="0" cy="0"/>
        </a:xfrm>
      </p:grpSpPr>
      <p:sp>
        <p:nvSpPr>
          <p:cNvPr id="103" name="Google Shape;103;g3c63e31cf0f_1_532"/>
          <p:cNvSpPr/>
          <p:nvPr/>
        </p:nvSpPr>
        <p:spPr>
          <a:xfrm>
            <a:off x="457200" y="1005840"/>
            <a:ext cx="73152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1A"/>
              </a:buClr>
              <a:buSzPts val="3200"/>
              <a:buFont typeface="Arial"/>
              <a:buNone/>
            </a:pPr>
            <a:r>
              <a:rPr b="1" lang="en-US" sz="3200">
                <a:solidFill>
                  <a:srgbClr val="006B5A"/>
                </a:solidFill>
              </a:rPr>
              <a:t>Protego’s</a:t>
            </a:r>
            <a:r>
              <a:rPr b="1" lang="en-US" sz="3200">
                <a:solidFill>
                  <a:srgbClr val="006B5A"/>
                </a:solidFill>
              </a:rPr>
              <a:t> Opportunity</a:t>
            </a:r>
            <a:endParaRPr b="0" i="0" sz="3200" u="none" cap="none" strike="noStrike">
              <a:solidFill>
                <a:srgbClr val="006B5A"/>
              </a:solidFill>
              <a:latin typeface="Calibri"/>
              <a:ea typeface="Calibri"/>
              <a:cs typeface="Calibri"/>
              <a:sym typeface="Calibri"/>
            </a:endParaRPr>
          </a:p>
        </p:txBody>
      </p:sp>
      <p:sp>
        <p:nvSpPr>
          <p:cNvPr id="104" name="Google Shape;104;g3c63e31cf0f_1_532"/>
          <p:cNvSpPr/>
          <p:nvPr/>
        </p:nvSpPr>
        <p:spPr>
          <a:xfrm>
            <a:off x="457200" y="1600200"/>
            <a:ext cx="914400" cy="73200"/>
          </a:xfrm>
          <a:prstGeom prst="rect">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3c63e31cf0f_1_532"/>
          <p:cNvSpPr/>
          <p:nvPr/>
        </p:nvSpPr>
        <p:spPr>
          <a:xfrm>
            <a:off x="1371600" y="1600200"/>
            <a:ext cx="457200" cy="73200"/>
          </a:xfrm>
          <a:prstGeom prst="rect">
            <a:avLst/>
          </a:prstGeom>
          <a:solidFill>
            <a:srgbClr val="E639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3c63e31cf0f_1_532"/>
          <p:cNvSpPr/>
          <p:nvPr/>
        </p:nvSpPr>
        <p:spPr>
          <a:xfrm>
            <a:off x="0" y="0"/>
            <a:ext cx="137100" cy="51480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 name="Google Shape;107;g3c63e31cf0f_1_532" title="ChatGPT Image Feb 6, 2026, 10_45_01 AM.png"/>
          <p:cNvPicPr preferRelativeResize="0"/>
          <p:nvPr/>
        </p:nvPicPr>
        <p:blipFill>
          <a:blip r:embed="rId3">
            <a:alphaModFix/>
          </a:blip>
          <a:stretch>
            <a:fillRect/>
          </a:stretch>
        </p:blipFill>
        <p:spPr>
          <a:xfrm>
            <a:off x="212121" y="58853"/>
            <a:ext cx="1097303" cy="731525"/>
          </a:xfrm>
          <a:prstGeom prst="rect">
            <a:avLst/>
          </a:prstGeom>
          <a:noFill/>
          <a:ln>
            <a:noFill/>
          </a:ln>
        </p:spPr>
      </p:pic>
      <p:sp>
        <p:nvSpPr>
          <p:cNvPr id="108" name="Google Shape;108;g3c63e31cf0f_1_532"/>
          <p:cNvSpPr txBox="1"/>
          <p:nvPr/>
        </p:nvSpPr>
        <p:spPr>
          <a:xfrm>
            <a:off x="425700" y="1854000"/>
            <a:ext cx="3696000" cy="191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US" sz="1100">
                <a:solidFill>
                  <a:schemeClr val="dk1"/>
                </a:solidFill>
              </a:rPr>
              <a:t>Path A: Optimize the Aggregator</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Focus: Increase quote volume, reduce cost-per-quote, SEO/SEM efficiency</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Outcome: Compete on price &amp; speed, thin margins, high churn</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Risk: Commoditization, hard to defend against Policybazaar's scale</a:t>
            </a:r>
            <a:endParaRPr b="1" sz="1200">
              <a:solidFill>
                <a:schemeClr val="dk1"/>
              </a:solidFill>
            </a:endParaRPr>
          </a:p>
        </p:txBody>
      </p:sp>
      <p:sp>
        <p:nvSpPr>
          <p:cNvPr id="109" name="Google Shape;109;g3c63e31cf0f_1_532"/>
          <p:cNvSpPr txBox="1"/>
          <p:nvPr/>
        </p:nvSpPr>
        <p:spPr>
          <a:xfrm>
            <a:off x="4893150" y="1854000"/>
            <a:ext cx="3696000" cy="191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US" sz="1100">
                <a:solidFill>
                  <a:schemeClr val="dk1"/>
                </a:solidFill>
              </a:rPr>
              <a:t>Path B: Become the Companion </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Focus: Earn trust, own the lifecycle, improve retention</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Outcome: Higher LTV, defensible through relationship, cross-sell opportunity</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Risk: Requires investment before payoff, execution is harder</a:t>
            </a:r>
            <a:endParaRPr sz="1100">
              <a:solidFill>
                <a:schemeClr val="dk1"/>
              </a:solidFill>
            </a:endParaRPr>
          </a:p>
        </p:txBody>
      </p:sp>
      <p:sp>
        <p:nvSpPr>
          <p:cNvPr id="110" name="Google Shape;110;g3c63e31cf0f_1_532"/>
          <p:cNvSpPr txBox="1"/>
          <p:nvPr/>
        </p:nvSpPr>
        <p:spPr>
          <a:xfrm>
            <a:off x="457200" y="3758325"/>
            <a:ext cx="8172900" cy="128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US" sz="1100">
                <a:solidFill>
                  <a:schemeClr val="dk1"/>
                </a:solidFill>
              </a:rPr>
              <a:t>This deck argues for Path B</a:t>
            </a:r>
            <a:r>
              <a:rPr lang="en-US" sz="1100">
                <a:solidFill>
                  <a:schemeClr val="dk1"/>
                </a:solidFill>
              </a:rPr>
              <a:t> because:</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RAKBank backing gives us trust that aggregators can't replicate and </a:t>
            </a:r>
            <a:r>
              <a:rPr lang="en-US" sz="1100">
                <a:solidFill>
                  <a:srgbClr val="1A1A1A"/>
                </a:solidFill>
              </a:rPr>
              <a:t>access to repeat insurance moments (renewals, life events) and data</a:t>
            </a:r>
            <a:endParaRPr sz="1100">
              <a:solidFill>
                <a:srgbClr val="1A1A1A"/>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Our ICP (mass-affluent, banked families) values confidence, </a:t>
            </a:r>
            <a:r>
              <a:rPr lang="en-US" sz="1100">
                <a:solidFill>
                  <a:srgbClr val="1A1A1A"/>
                </a:solidFill>
              </a:rPr>
              <a:t>clarity, and time saved </a:t>
            </a:r>
            <a:r>
              <a:rPr lang="en-US" sz="1100">
                <a:solidFill>
                  <a:schemeClr val="dk1"/>
                </a:solidFill>
              </a:rPr>
              <a:t>over cheapest price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Aggregator path leads to race-to-bottom we can't win</a:t>
            </a:r>
            <a:endParaRPr sz="11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p:nvPr/>
        </p:nvSpPr>
        <p:spPr>
          <a:xfrm>
            <a:off x="7093475" y="-914400"/>
            <a:ext cx="2964900" cy="5486400"/>
          </a:xfrm>
          <a:prstGeom prst="ellipse">
            <a:avLst/>
          </a:prstGeom>
          <a:noFill/>
          <a:ln cap="flat" cmpd="sng" w="28575">
            <a:solidFill>
              <a:srgbClr val="FFFFFF">
                <a:alpha val="14901"/>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274320" y="228600"/>
            <a:ext cx="320040" cy="320040"/>
          </a:xfrm>
          <a:prstGeom prst="ellipse">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420163" y="2214964"/>
            <a:ext cx="457200" cy="731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D500"/>
              </a:buClr>
              <a:buSzPts val="7200"/>
              <a:buFont typeface="Arial"/>
              <a:buNone/>
            </a:pPr>
            <a:r>
              <a:rPr b="0" i="0" lang="en-US" sz="7200" u="none" cap="none" strike="noStrike">
                <a:solidFill>
                  <a:srgbClr val="FFD500"/>
                </a:solidFill>
                <a:latin typeface="Arial"/>
                <a:ea typeface="Arial"/>
                <a:cs typeface="Arial"/>
                <a:sym typeface="Arial"/>
              </a:rPr>
              <a:t>"</a:t>
            </a:r>
            <a:endParaRPr b="0" i="0" sz="7200" u="none" cap="none" strike="noStrike">
              <a:solidFill>
                <a:schemeClr val="dk1"/>
              </a:solidFill>
              <a:latin typeface="Calibri"/>
              <a:ea typeface="Calibri"/>
              <a:cs typeface="Calibri"/>
              <a:sym typeface="Calibri"/>
            </a:endParaRPr>
          </a:p>
        </p:txBody>
      </p:sp>
      <p:sp>
        <p:nvSpPr>
          <p:cNvPr id="119" name="Google Shape;119;p3"/>
          <p:cNvSpPr/>
          <p:nvPr/>
        </p:nvSpPr>
        <p:spPr>
          <a:xfrm>
            <a:off x="914400" y="2138500"/>
            <a:ext cx="5539800" cy="2433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1300"/>
              <a:buFont typeface="Arial"/>
              <a:buNone/>
            </a:pPr>
            <a:r>
              <a:rPr lang="en-US" sz="1800">
                <a:solidFill>
                  <a:schemeClr val="lt1"/>
                </a:solidFill>
              </a:rPr>
              <a:t>Protego becomes a trusted digital insurance companion — helping customers compare, buy, manage, and claim the right protection across Home, Car, Health and Travel insurance, powered by simple personalized digital experiences, human expertise and bank‑grade trust.</a:t>
            </a:r>
            <a:endParaRPr sz="1800">
              <a:solidFill>
                <a:schemeClr val="dk1"/>
              </a:solidFill>
              <a:latin typeface="Calibri"/>
              <a:ea typeface="Calibri"/>
              <a:cs typeface="Calibri"/>
              <a:sym typeface="Calibri"/>
            </a:endParaRPr>
          </a:p>
          <a:p>
            <a:pPr indent="0" lvl="0" marL="0" marR="0" rtl="0" algn="l">
              <a:spcBef>
                <a:spcPts val="0"/>
              </a:spcBef>
              <a:spcAft>
                <a:spcPts val="0"/>
              </a:spcAft>
              <a:buClr>
                <a:srgbClr val="FFFFFF"/>
              </a:buClr>
              <a:buSzPts val="2200"/>
              <a:buFont typeface="Arial"/>
              <a:buNone/>
            </a:pPr>
            <a:r>
              <a:t/>
            </a:r>
            <a:endParaRPr i="1" sz="1800">
              <a:solidFill>
                <a:srgbClr val="FFFFFF"/>
              </a:solidFill>
            </a:endParaRPr>
          </a:p>
        </p:txBody>
      </p:sp>
      <p:sp>
        <p:nvSpPr>
          <p:cNvPr id="120" name="Google Shape;120;p3"/>
          <p:cNvSpPr/>
          <p:nvPr/>
        </p:nvSpPr>
        <p:spPr>
          <a:xfrm>
            <a:off x="457200" y="1610909"/>
            <a:ext cx="7315200" cy="365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D500"/>
              </a:buClr>
              <a:buSzPts val="1600"/>
              <a:buFont typeface="Arial"/>
              <a:buNone/>
            </a:pPr>
            <a:r>
              <a:rPr b="1" i="0" lang="en-US" sz="1800" u="none" cap="none" strike="noStrike">
                <a:solidFill>
                  <a:srgbClr val="FFD500"/>
                </a:solidFill>
                <a:latin typeface="Arial"/>
                <a:ea typeface="Arial"/>
                <a:cs typeface="Arial"/>
                <a:sym typeface="Arial"/>
              </a:rPr>
              <a:t>3-Year Strategic Product Vision</a:t>
            </a:r>
            <a:endParaRPr b="0" i="0" sz="1800" u="none" cap="none" strike="noStrike">
              <a:solidFill>
                <a:schemeClr val="dk1"/>
              </a:solidFill>
              <a:latin typeface="Calibri"/>
              <a:ea typeface="Calibri"/>
              <a:cs typeface="Calibri"/>
              <a:sym typeface="Calibri"/>
            </a:endParaRPr>
          </a:p>
        </p:txBody>
      </p:sp>
      <p:pic>
        <p:nvPicPr>
          <p:cNvPr id="121" name="Google Shape;121;p3" title="ChatGPT Image Feb 6, 2026, 10_55_00 AM.png"/>
          <p:cNvPicPr preferRelativeResize="0"/>
          <p:nvPr/>
        </p:nvPicPr>
        <p:blipFill>
          <a:blip r:embed="rId3">
            <a:alphaModFix/>
          </a:blip>
          <a:stretch>
            <a:fillRect/>
          </a:stretch>
        </p:blipFill>
        <p:spPr>
          <a:xfrm>
            <a:off x="0" y="0"/>
            <a:ext cx="1297524" cy="865001"/>
          </a:xfrm>
          <a:prstGeom prst="rect">
            <a:avLst/>
          </a:prstGeom>
          <a:noFill/>
          <a:ln>
            <a:noFill/>
          </a:ln>
        </p:spPr>
      </p:pic>
      <p:cxnSp>
        <p:nvCxnSpPr>
          <p:cNvPr id="122" name="Google Shape;122;p3"/>
          <p:cNvCxnSpPr/>
          <p:nvPr/>
        </p:nvCxnSpPr>
        <p:spPr>
          <a:xfrm>
            <a:off x="9884750" y="4162375"/>
            <a:ext cx="706500" cy="706500"/>
          </a:xfrm>
          <a:prstGeom prst="straightConnector1">
            <a:avLst/>
          </a:prstGeom>
          <a:noFill/>
          <a:ln cap="flat" cmpd="sng" w="9525">
            <a:solidFill>
              <a:schemeClr val="dk2"/>
            </a:solidFill>
            <a:prstDash val="solid"/>
            <a:round/>
            <a:headEnd len="med" w="med" type="none"/>
            <a:tailEnd len="med" w="med" type="none"/>
          </a:ln>
        </p:spPr>
      </p:cxnSp>
      <p:sp>
        <p:nvSpPr>
          <p:cNvPr id="123" name="Google Shape;123;p3"/>
          <p:cNvSpPr/>
          <p:nvPr/>
        </p:nvSpPr>
        <p:spPr>
          <a:xfrm>
            <a:off x="-1291175" y="977475"/>
            <a:ext cx="2964900" cy="5486400"/>
          </a:xfrm>
          <a:prstGeom prst="ellipse">
            <a:avLst/>
          </a:prstGeom>
          <a:noFill/>
          <a:ln cap="flat" cmpd="sng" w="28575">
            <a:solidFill>
              <a:srgbClr val="FFFFFF">
                <a:alpha val="149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 name="Google Shape;124;p3" title="cat_pgo_transparent.png"/>
          <p:cNvPicPr preferRelativeResize="0"/>
          <p:nvPr/>
        </p:nvPicPr>
        <p:blipFill>
          <a:blip r:embed="rId4">
            <a:alphaModFix/>
          </a:blip>
          <a:stretch>
            <a:fillRect/>
          </a:stretch>
        </p:blipFill>
        <p:spPr>
          <a:xfrm>
            <a:off x="6491225" y="1492700"/>
            <a:ext cx="2964901" cy="2944467"/>
          </a:xfrm>
          <a:prstGeom prst="rect">
            <a:avLst/>
          </a:prstGeom>
          <a:noFill/>
          <a:ln>
            <a:noFill/>
          </a:ln>
        </p:spPr>
      </p:pic>
      <p:sp>
        <p:nvSpPr>
          <p:cNvPr id="125" name="Google Shape;125;p3"/>
          <p:cNvSpPr/>
          <p:nvPr/>
        </p:nvSpPr>
        <p:spPr>
          <a:xfrm>
            <a:off x="7573700" y="1735300"/>
            <a:ext cx="1570200" cy="403200"/>
          </a:xfrm>
          <a:prstGeom prst="rect">
            <a:avLst/>
          </a:prstGeom>
          <a:solidFill>
            <a:srgbClr val="006B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3c68974144c_0_18"/>
          <p:cNvSpPr/>
          <p:nvPr/>
        </p:nvSpPr>
        <p:spPr>
          <a:xfrm>
            <a:off x="6858000" y="-914400"/>
            <a:ext cx="3657600" cy="3657600"/>
          </a:xfrm>
          <a:prstGeom prst="ellipse">
            <a:avLst/>
          </a:prstGeom>
          <a:noFill/>
          <a:ln cap="flat" cmpd="sng" w="12700">
            <a:solidFill>
              <a:srgbClr val="FFFFFF">
                <a:alpha val="149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3c68974144c_0_18"/>
          <p:cNvSpPr/>
          <p:nvPr/>
        </p:nvSpPr>
        <p:spPr>
          <a:xfrm>
            <a:off x="274320" y="228600"/>
            <a:ext cx="320100" cy="320100"/>
          </a:xfrm>
          <a:prstGeom prst="ellipse">
            <a:avLst/>
          </a:prstGeom>
          <a:solidFill>
            <a:srgbClr val="006B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 name="Google Shape;133;g3c68974144c_0_18" title="ChatGPT Image Feb 6, 2026, 10_55_00 AM.png"/>
          <p:cNvPicPr preferRelativeResize="0"/>
          <p:nvPr/>
        </p:nvPicPr>
        <p:blipFill>
          <a:blip r:embed="rId3">
            <a:alphaModFix/>
          </a:blip>
          <a:stretch>
            <a:fillRect/>
          </a:stretch>
        </p:blipFill>
        <p:spPr>
          <a:xfrm>
            <a:off x="175437" y="0"/>
            <a:ext cx="1297524" cy="865001"/>
          </a:xfrm>
          <a:prstGeom prst="rect">
            <a:avLst/>
          </a:prstGeom>
          <a:noFill/>
          <a:ln>
            <a:noFill/>
          </a:ln>
        </p:spPr>
      </p:pic>
      <p:graphicFrame>
        <p:nvGraphicFramePr>
          <p:cNvPr id="134" name="Google Shape;134;g3c68974144c_0_18"/>
          <p:cNvGraphicFramePr/>
          <p:nvPr/>
        </p:nvGraphicFramePr>
        <p:xfrm>
          <a:off x="274325" y="1247875"/>
          <a:ext cx="3000000" cy="3000000"/>
        </p:xfrm>
        <a:graphic>
          <a:graphicData uri="http://schemas.openxmlformats.org/drawingml/2006/table">
            <a:tbl>
              <a:tblPr>
                <a:noFill/>
                <a:tableStyleId>{652BA73F-92DA-4E87-A929-F4F03513C277}</a:tableStyleId>
              </a:tblPr>
              <a:tblGrid>
                <a:gridCol w="2819700"/>
                <a:gridCol w="2819700"/>
                <a:gridCol w="2819700"/>
              </a:tblGrid>
              <a:tr h="381000">
                <a:tc>
                  <a:txBody>
                    <a:bodyPr/>
                    <a:lstStyle/>
                    <a:p>
                      <a:pPr indent="0" lvl="0" marL="0" rtl="0" algn="ctr">
                        <a:lnSpc>
                          <a:spcPct val="115000"/>
                        </a:lnSpc>
                        <a:spcBef>
                          <a:spcPts val="0"/>
                        </a:spcBef>
                        <a:spcAft>
                          <a:spcPts val="0"/>
                        </a:spcAft>
                        <a:buNone/>
                      </a:pPr>
                      <a:r>
                        <a:rPr b="1" lang="en-US" sz="1100">
                          <a:solidFill>
                            <a:schemeClr val="lt1"/>
                          </a:solidFill>
                        </a:rPr>
                        <a:t>Companion Capability</a:t>
                      </a:r>
                      <a:endParaRPr b="1" sz="1100">
                        <a:solidFill>
                          <a:schemeClr val="lt1"/>
                        </a:solidFill>
                      </a:endParaRPr>
                    </a:p>
                  </a:txBody>
                  <a:tcPr marT="91425" marB="91425" marR="91425" marL="91425"/>
                </a:tc>
                <a:tc>
                  <a:txBody>
                    <a:bodyPr/>
                    <a:lstStyle/>
                    <a:p>
                      <a:pPr indent="0" lvl="0" marL="0" rtl="0" algn="ctr">
                        <a:lnSpc>
                          <a:spcPct val="115000"/>
                        </a:lnSpc>
                        <a:spcBef>
                          <a:spcPts val="0"/>
                        </a:spcBef>
                        <a:spcAft>
                          <a:spcPts val="0"/>
                        </a:spcAft>
                        <a:buNone/>
                      </a:pPr>
                      <a:r>
                        <a:rPr b="1" lang="en-US" sz="1100">
                          <a:solidFill>
                            <a:schemeClr val="lt1"/>
                          </a:solidFill>
                        </a:rPr>
                        <a:t>Competitive Gap It Exploits</a:t>
                      </a:r>
                      <a:endParaRPr b="1" sz="1100">
                        <a:solidFill>
                          <a:schemeClr val="lt1"/>
                        </a:solidFill>
                      </a:endParaRPr>
                    </a:p>
                  </a:txBody>
                  <a:tcPr marT="91425" marB="91425" marR="91425" marL="91425"/>
                </a:tc>
                <a:tc>
                  <a:txBody>
                    <a:bodyPr/>
                    <a:lstStyle/>
                    <a:p>
                      <a:pPr indent="0" lvl="0" marL="0" rtl="0" algn="ctr">
                        <a:lnSpc>
                          <a:spcPct val="115000"/>
                        </a:lnSpc>
                        <a:spcBef>
                          <a:spcPts val="0"/>
                        </a:spcBef>
                        <a:spcAft>
                          <a:spcPts val="0"/>
                        </a:spcAft>
                        <a:buNone/>
                      </a:pPr>
                      <a:r>
                        <a:rPr b="1" lang="en-US" sz="1100">
                          <a:solidFill>
                            <a:schemeClr val="lt1"/>
                          </a:solidFill>
                        </a:rPr>
                        <a:t>Why Competitors Struggle</a:t>
                      </a:r>
                      <a:endParaRPr b="1" sz="1100">
                        <a:solidFill>
                          <a:schemeClr val="lt1"/>
                        </a:solidFill>
                      </a:endParaRPr>
                    </a:p>
                  </a:txBody>
                  <a:tcPr marT="91425" marB="91425" marR="91425" marL="91425"/>
                </a:tc>
              </a:tr>
              <a:tr h="381000">
                <a:tc>
                  <a:txBody>
                    <a:bodyPr/>
                    <a:lstStyle/>
                    <a:p>
                      <a:pPr indent="0" lvl="0" marL="0" rtl="0" algn="l">
                        <a:spcBef>
                          <a:spcPts val="0"/>
                        </a:spcBef>
                        <a:spcAft>
                          <a:spcPts val="0"/>
                        </a:spcAft>
                        <a:buNone/>
                      </a:pPr>
                      <a:r>
                        <a:rPr b="1" lang="en-US" sz="1100">
                          <a:solidFill>
                            <a:schemeClr val="lt1"/>
                          </a:solidFill>
                        </a:rPr>
                        <a:t>Guided coverage decisions</a:t>
                      </a:r>
                      <a:endParaRPr b="1" sz="1100">
                        <a:solidFill>
                          <a:schemeClr val="lt1"/>
                        </a:solidFill>
                      </a:endParaRPr>
                    </a:p>
                  </a:txBody>
                  <a:tcPr marT="91425" marB="91425" marR="91425" marL="91425"/>
                </a:tc>
                <a:tc>
                  <a:txBody>
                    <a:bodyPr/>
                    <a:lstStyle/>
                    <a:p>
                      <a:pPr indent="0" lvl="0" marL="0" rtl="0" algn="l">
                        <a:spcBef>
                          <a:spcPts val="0"/>
                        </a:spcBef>
                        <a:spcAft>
                          <a:spcPts val="0"/>
                        </a:spcAft>
                        <a:buNone/>
                      </a:pPr>
                      <a:r>
                        <a:rPr lang="en-US" sz="1100">
                          <a:solidFill>
                            <a:schemeClr val="lt1"/>
                          </a:solidFill>
                        </a:rPr>
                        <a:t>Overwhelming insurer choice &amp; jargon</a:t>
                      </a:r>
                      <a:endParaRPr sz="1100">
                        <a:solidFill>
                          <a:schemeClr val="lt1"/>
                        </a:solidFill>
                      </a:endParaRPr>
                    </a:p>
                  </a:txBody>
                  <a:tcPr marT="91425" marB="91425" marR="91425" marL="91425"/>
                </a:tc>
                <a:tc>
                  <a:txBody>
                    <a:bodyPr/>
                    <a:lstStyle/>
                    <a:p>
                      <a:pPr indent="0" lvl="0" marL="0" rtl="0" algn="l">
                        <a:spcBef>
                          <a:spcPts val="0"/>
                        </a:spcBef>
                        <a:spcAft>
                          <a:spcPts val="0"/>
                        </a:spcAft>
                        <a:buNone/>
                      </a:pPr>
                      <a:r>
                        <a:rPr lang="en-US" sz="1100">
                          <a:solidFill>
                            <a:schemeClr val="lt1"/>
                          </a:solidFill>
                        </a:rPr>
                        <a:t>Marketplaces optimize for breadth, not clarity</a:t>
                      </a:r>
                      <a:endParaRPr sz="1100">
                        <a:solidFill>
                          <a:schemeClr val="lt1"/>
                        </a:solidFill>
                      </a:endParaRPr>
                    </a:p>
                  </a:txBody>
                  <a:tcPr marT="91425" marB="91425" marR="91425" marL="91425"/>
                </a:tc>
              </a:tr>
              <a:tr h="381000">
                <a:tc>
                  <a:txBody>
                    <a:bodyPr/>
                    <a:lstStyle/>
                    <a:p>
                      <a:pPr indent="0" lvl="0" marL="0" rtl="0" algn="l">
                        <a:spcBef>
                          <a:spcPts val="0"/>
                        </a:spcBef>
                        <a:spcAft>
                          <a:spcPts val="0"/>
                        </a:spcAft>
                        <a:buNone/>
                      </a:pPr>
                      <a:r>
                        <a:rPr b="1" lang="en-US" sz="1100">
                          <a:solidFill>
                            <a:schemeClr val="lt1"/>
                          </a:solidFill>
                        </a:rPr>
                        <a:t>Renewal &amp; lifecycle management</a:t>
                      </a:r>
                      <a:endParaRPr b="1" sz="1100">
                        <a:solidFill>
                          <a:schemeClr val="lt1"/>
                        </a:solidFill>
                      </a:endParaRPr>
                    </a:p>
                  </a:txBody>
                  <a:tcPr marT="91425" marB="91425" marR="91425" marL="91425"/>
                </a:tc>
                <a:tc>
                  <a:txBody>
                    <a:bodyPr/>
                    <a:lstStyle/>
                    <a:p>
                      <a:pPr indent="0" lvl="0" marL="0" rtl="0" algn="l">
                        <a:spcBef>
                          <a:spcPts val="0"/>
                        </a:spcBef>
                        <a:spcAft>
                          <a:spcPts val="0"/>
                        </a:spcAft>
                        <a:buNone/>
                      </a:pPr>
                      <a:r>
                        <a:rPr lang="en-US" sz="1100">
                          <a:solidFill>
                            <a:schemeClr val="lt1"/>
                          </a:solidFill>
                        </a:rPr>
                        <a:t>Post-purchase abandonment</a:t>
                      </a:r>
                      <a:endParaRPr sz="1100">
                        <a:solidFill>
                          <a:schemeClr val="lt1"/>
                        </a:solidFill>
                      </a:endParaRPr>
                    </a:p>
                  </a:txBody>
                  <a:tcPr marT="91425" marB="91425" marR="91425" marL="91425"/>
                </a:tc>
                <a:tc>
                  <a:txBody>
                    <a:bodyPr/>
                    <a:lstStyle/>
                    <a:p>
                      <a:pPr indent="0" lvl="0" marL="0" rtl="0" algn="l">
                        <a:spcBef>
                          <a:spcPts val="0"/>
                        </a:spcBef>
                        <a:spcAft>
                          <a:spcPts val="0"/>
                        </a:spcAft>
                        <a:buNone/>
                      </a:pPr>
                      <a:r>
                        <a:rPr lang="en-US" sz="1100">
                          <a:solidFill>
                            <a:schemeClr val="lt1"/>
                          </a:solidFill>
                        </a:rPr>
                        <a:t>Low margins make retention investment unattractive</a:t>
                      </a:r>
                      <a:endParaRPr sz="1100">
                        <a:solidFill>
                          <a:schemeClr val="lt1"/>
                        </a:solidFill>
                      </a:endParaRPr>
                    </a:p>
                  </a:txBody>
                  <a:tcPr marT="91425" marB="91425" marR="91425" marL="91425"/>
                </a:tc>
              </a:tr>
              <a:tr h="381000">
                <a:tc>
                  <a:txBody>
                    <a:bodyPr/>
                    <a:lstStyle/>
                    <a:p>
                      <a:pPr indent="0" lvl="0" marL="0" rtl="0" algn="l">
                        <a:spcBef>
                          <a:spcPts val="0"/>
                        </a:spcBef>
                        <a:spcAft>
                          <a:spcPts val="0"/>
                        </a:spcAft>
                        <a:buNone/>
                      </a:pPr>
                      <a:r>
                        <a:rPr b="1" lang="en-US" sz="1100">
                          <a:solidFill>
                            <a:schemeClr val="lt1"/>
                          </a:solidFill>
                        </a:rPr>
                        <a:t>Proactive insurance reminders</a:t>
                      </a:r>
                      <a:endParaRPr b="1" sz="1100">
                        <a:solidFill>
                          <a:schemeClr val="lt1"/>
                        </a:solidFill>
                      </a:endParaRPr>
                    </a:p>
                  </a:txBody>
                  <a:tcPr marT="91425" marB="91425" marR="91425" marL="91425"/>
                </a:tc>
                <a:tc>
                  <a:txBody>
                    <a:bodyPr/>
                    <a:lstStyle/>
                    <a:p>
                      <a:pPr indent="0" lvl="0" marL="0" rtl="0" algn="l">
                        <a:spcBef>
                          <a:spcPts val="0"/>
                        </a:spcBef>
                        <a:spcAft>
                          <a:spcPts val="0"/>
                        </a:spcAft>
                        <a:buNone/>
                      </a:pPr>
                      <a:r>
                        <a:rPr lang="en-US" sz="1100">
                          <a:solidFill>
                            <a:schemeClr val="lt1"/>
                          </a:solidFill>
                        </a:rPr>
                        <a:t>Reactive, user-initiated journeys</a:t>
                      </a:r>
                      <a:endParaRPr sz="1100">
                        <a:solidFill>
                          <a:schemeClr val="lt1"/>
                        </a:solidFill>
                      </a:endParaRPr>
                    </a:p>
                  </a:txBody>
                  <a:tcPr marT="91425" marB="91425" marR="91425" marL="91425"/>
                </a:tc>
                <a:tc>
                  <a:txBody>
                    <a:bodyPr/>
                    <a:lstStyle/>
                    <a:p>
                      <a:pPr indent="0" lvl="0" marL="0" rtl="0" algn="l">
                        <a:spcBef>
                          <a:spcPts val="0"/>
                        </a:spcBef>
                        <a:spcAft>
                          <a:spcPts val="0"/>
                        </a:spcAft>
                        <a:buNone/>
                      </a:pPr>
                      <a:r>
                        <a:rPr lang="en-US" sz="1100">
                          <a:solidFill>
                            <a:schemeClr val="lt1"/>
                          </a:solidFill>
                        </a:rPr>
                        <a:t>Competitors rely on SEO &amp; re-shopping</a:t>
                      </a:r>
                      <a:endParaRPr sz="1100">
                        <a:solidFill>
                          <a:schemeClr val="lt1"/>
                        </a:solidFill>
                      </a:endParaRPr>
                    </a:p>
                  </a:txBody>
                  <a:tcPr marT="91425" marB="91425" marR="91425" marL="91425"/>
                </a:tc>
              </a:tr>
              <a:tr h="381000">
                <a:tc>
                  <a:txBody>
                    <a:bodyPr/>
                    <a:lstStyle/>
                    <a:p>
                      <a:pPr indent="0" lvl="0" marL="0" rtl="0" algn="l">
                        <a:spcBef>
                          <a:spcPts val="0"/>
                        </a:spcBef>
                        <a:spcAft>
                          <a:spcPts val="0"/>
                        </a:spcAft>
                        <a:buNone/>
                      </a:pPr>
                      <a:r>
                        <a:rPr b="1" lang="en-US" sz="1100">
                          <a:solidFill>
                            <a:schemeClr val="lt1"/>
                          </a:solidFill>
                        </a:rPr>
                        <a:t>Cross-policy visibility</a:t>
                      </a:r>
                      <a:endParaRPr b="1" sz="1100">
                        <a:solidFill>
                          <a:schemeClr val="lt1"/>
                        </a:solidFill>
                      </a:endParaRPr>
                    </a:p>
                  </a:txBody>
                  <a:tcPr marT="91425" marB="91425" marR="91425" marL="91425"/>
                </a:tc>
                <a:tc>
                  <a:txBody>
                    <a:bodyPr/>
                    <a:lstStyle/>
                    <a:p>
                      <a:pPr indent="0" lvl="0" marL="0" rtl="0" algn="l">
                        <a:spcBef>
                          <a:spcPts val="0"/>
                        </a:spcBef>
                        <a:spcAft>
                          <a:spcPts val="0"/>
                        </a:spcAft>
                        <a:buNone/>
                      </a:pPr>
                      <a:r>
                        <a:rPr lang="en-US" sz="1100">
                          <a:solidFill>
                            <a:schemeClr val="lt1"/>
                          </a:solidFill>
                        </a:rPr>
                        <a:t>Fragmented coverage across insurers</a:t>
                      </a:r>
                      <a:endParaRPr sz="1100">
                        <a:solidFill>
                          <a:schemeClr val="lt1"/>
                        </a:solidFill>
                      </a:endParaRPr>
                    </a:p>
                  </a:txBody>
                  <a:tcPr marT="91425" marB="91425" marR="91425" marL="91425"/>
                </a:tc>
                <a:tc>
                  <a:txBody>
                    <a:bodyPr/>
                    <a:lstStyle/>
                    <a:p>
                      <a:pPr indent="0" lvl="0" marL="0" rtl="0" algn="l">
                        <a:spcBef>
                          <a:spcPts val="0"/>
                        </a:spcBef>
                        <a:spcAft>
                          <a:spcPts val="0"/>
                        </a:spcAft>
                        <a:buNone/>
                      </a:pPr>
                      <a:r>
                        <a:rPr lang="en-US" sz="1100">
                          <a:solidFill>
                            <a:schemeClr val="lt1"/>
                          </a:solidFill>
                        </a:rPr>
                        <a:t>Platforms lack holistic customer view</a:t>
                      </a:r>
                      <a:endParaRPr sz="1100">
                        <a:solidFill>
                          <a:schemeClr val="lt1"/>
                        </a:solidFill>
                      </a:endParaRPr>
                    </a:p>
                  </a:txBody>
                  <a:tcPr marT="91425" marB="91425" marR="91425" marL="91425"/>
                </a:tc>
              </a:tr>
              <a:tr h="381000">
                <a:tc>
                  <a:txBody>
                    <a:bodyPr/>
                    <a:lstStyle/>
                    <a:p>
                      <a:pPr indent="0" lvl="0" marL="0" rtl="0" algn="l">
                        <a:spcBef>
                          <a:spcPts val="0"/>
                        </a:spcBef>
                        <a:spcAft>
                          <a:spcPts val="0"/>
                        </a:spcAft>
                        <a:buNone/>
                      </a:pPr>
                      <a:r>
                        <a:rPr b="1" lang="en-US" sz="1100">
                          <a:solidFill>
                            <a:schemeClr val="lt1"/>
                          </a:solidFill>
                        </a:rPr>
                        <a:t>Bank-triggered moments</a:t>
                      </a:r>
                      <a:endParaRPr b="1" sz="1100">
                        <a:solidFill>
                          <a:schemeClr val="lt1"/>
                        </a:solidFill>
                      </a:endParaRPr>
                    </a:p>
                  </a:txBody>
                  <a:tcPr marT="91425" marB="91425" marR="91425" marL="91425"/>
                </a:tc>
                <a:tc>
                  <a:txBody>
                    <a:bodyPr/>
                    <a:lstStyle/>
                    <a:p>
                      <a:pPr indent="0" lvl="0" marL="0" rtl="0" algn="l">
                        <a:spcBef>
                          <a:spcPts val="0"/>
                        </a:spcBef>
                        <a:spcAft>
                          <a:spcPts val="0"/>
                        </a:spcAft>
                        <a:buNone/>
                      </a:pPr>
                      <a:r>
                        <a:rPr lang="en-US" sz="1100">
                          <a:solidFill>
                            <a:schemeClr val="lt1"/>
                          </a:solidFill>
                        </a:rPr>
                        <a:t>Missed timing (car loan, travel, home)</a:t>
                      </a:r>
                      <a:endParaRPr sz="1100">
                        <a:solidFill>
                          <a:schemeClr val="lt1"/>
                        </a:solidFill>
                      </a:endParaRPr>
                    </a:p>
                  </a:txBody>
                  <a:tcPr marT="91425" marB="91425" marR="91425" marL="91425"/>
                </a:tc>
                <a:tc>
                  <a:txBody>
                    <a:bodyPr/>
                    <a:lstStyle/>
                    <a:p>
                      <a:pPr indent="0" lvl="0" marL="0" rtl="0" algn="l">
                        <a:spcBef>
                          <a:spcPts val="0"/>
                        </a:spcBef>
                        <a:spcAft>
                          <a:spcPts val="0"/>
                        </a:spcAft>
                        <a:buNone/>
                      </a:pPr>
                      <a:r>
                        <a:rPr lang="en-US" sz="1100">
                          <a:solidFill>
                            <a:schemeClr val="lt1"/>
                          </a:solidFill>
                        </a:rPr>
                        <a:t>No access to financial lifecycle signals</a:t>
                      </a:r>
                      <a:endParaRPr sz="1100">
                        <a:solidFill>
                          <a:schemeClr val="lt1"/>
                        </a:solidFill>
                      </a:endParaRPr>
                    </a:p>
                  </a:txBody>
                  <a:tcPr marT="91425" marB="91425" marR="91425" marL="91425"/>
                </a:tc>
              </a:tr>
              <a:tr h="381000">
                <a:tc>
                  <a:txBody>
                    <a:bodyPr/>
                    <a:lstStyle/>
                    <a:p>
                      <a:pPr indent="0" lvl="0" marL="0" rtl="0" algn="l">
                        <a:spcBef>
                          <a:spcPts val="0"/>
                        </a:spcBef>
                        <a:spcAft>
                          <a:spcPts val="0"/>
                        </a:spcAft>
                        <a:buNone/>
                      </a:pPr>
                      <a:r>
                        <a:rPr b="1" lang="en-US" sz="1100">
                          <a:solidFill>
                            <a:schemeClr val="lt1"/>
                          </a:solidFill>
                        </a:rPr>
                        <a:t>Trust-led UX &amp; messaging</a:t>
                      </a:r>
                      <a:endParaRPr b="1" sz="1100">
                        <a:solidFill>
                          <a:schemeClr val="lt1"/>
                        </a:solidFill>
                      </a:endParaRPr>
                    </a:p>
                  </a:txBody>
                  <a:tcPr marT="91425" marB="91425" marR="91425" marL="91425"/>
                </a:tc>
                <a:tc>
                  <a:txBody>
                    <a:bodyPr/>
                    <a:lstStyle/>
                    <a:p>
                      <a:pPr indent="0" lvl="0" marL="0" rtl="0" algn="l">
                        <a:spcBef>
                          <a:spcPts val="0"/>
                        </a:spcBef>
                        <a:spcAft>
                          <a:spcPts val="0"/>
                        </a:spcAft>
                        <a:buNone/>
                      </a:pPr>
                      <a:r>
                        <a:rPr lang="en-US" sz="1100">
                          <a:solidFill>
                            <a:schemeClr val="lt1"/>
                          </a:solidFill>
                        </a:rPr>
                        <a:t>Low confidence in insurance decisions</a:t>
                      </a:r>
                      <a:endParaRPr sz="1100">
                        <a:solidFill>
                          <a:schemeClr val="lt1"/>
                        </a:solidFill>
                      </a:endParaRPr>
                    </a:p>
                  </a:txBody>
                  <a:tcPr marT="91425" marB="91425" marR="91425" marL="91425"/>
                </a:tc>
                <a:tc>
                  <a:txBody>
                    <a:bodyPr/>
                    <a:lstStyle/>
                    <a:p>
                      <a:pPr indent="0" lvl="0" marL="0" rtl="0" algn="l">
                        <a:spcBef>
                          <a:spcPts val="0"/>
                        </a:spcBef>
                        <a:spcAft>
                          <a:spcPts val="0"/>
                        </a:spcAft>
                        <a:buNone/>
                      </a:pPr>
                      <a:r>
                        <a:rPr lang="en-US" sz="1100">
                          <a:solidFill>
                            <a:schemeClr val="lt1"/>
                          </a:solidFill>
                        </a:rPr>
                        <a:t>Price-led brands erode perceived trust</a:t>
                      </a:r>
                      <a:endParaRPr sz="1100">
                        <a:solidFill>
                          <a:schemeClr val="lt1"/>
                        </a:solidFill>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2026-02-06T23:02:16Z</dcterms:created>
  <dc:creator>Protego</dc:creator>
</cp:coreProperties>
</file>